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1152" y="10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013176"/>
            <a:ext cx="2360433" cy="1479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620688"/>
            <a:ext cx="7704856" cy="2232248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РППС-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dirty="0">
                <a:solidFill>
                  <a:srgbClr val="002060"/>
                </a:solidFill>
              </a:rPr>
              <a:t>р</a:t>
            </a:r>
            <a:r>
              <a:rPr lang="ru-RU" dirty="0" smtClean="0">
                <a:solidFill>
                  <a:srgbClr val="002060"/>
                </a:solidFill>
              </a:rPr>
              <a:t>азвивающая </a:t>
            </a:r>
            <a:r>
              <a:rPr lang="ru-RU" dirty="0">
                <a:solidFill>
                  <a:srgbClr val="002060"/>
                </a:solidFill>
              </a:rPr>
              <a:t>предметно-пространственная </a:t>
            </a:r>
            <a:r>
              <a:rPr lang="ru-RU" dirty="0" smtClean="0">
                <a:solidFill>
                  <a:srgbClr val="002060"/>
                </a:solidFill>
              </a:rPr>
              <a:t>среда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dirty="0" smtClean="0">
                <a:solidFill>
                  <a:srgbClr val="002060"/>
                </a:solidFill>
              </a:rPr>
              <a:t>в раннем возрасте.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2996952"/>
            <a:ext cx="6840760" cy="2880320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rgbClr val="FF0000"/>
                </a:solidFill>
              </a:rPr>
              <a:t>Развивающая среда должна выполнять </a:t>
            </a:r>
            <a:r>
              <a:rPr lang="ru-RU" sz="2800" b="1" dirty="0">
                <a:solidFill>
                  <a:srgbClr val="FF0000"/>
                </a:solidFill>
              </a:rPr>
              <a:t>образовательную, развивающую, воспитывающую, стимулирующую, организационную, коммуникативную </a:t>
            </a:r>
            <a:r>
              <a:rPr lang="ru-RU" sz="2400" dirty="0">
                <a:solidFill>
                  <a:srgbClr val="FF0000"/>
                </a:solidFill>
              </a:rPr>
              <a:t>функции. Но самое главное – она должна работать на развитие самостоятельности и самодеятельности ребенка.</a:t>
            </a:r>
          </a:p>
        </p:txBody>
      </p:sp>
    </p:spTree>
    <p:extLst>
      <p:ext uri="{BB962C8B-B14F-4D97-AF65-F5344CB8AC3E}">
        <p14:creationId xmlns:p14="http://schemas.microsoft.com/office/powerpoint/2010/main" val="3225373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9" y="764704"/>
            <a:ext cx="8568952" cy="5034872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sz="2800" dirty="0" smtClean="0"/>
              <a:t>        Единые </a:t>
            </a:r>
            <a:r>
              <a:rPr lang="ru-RU" sz="2800" dirty="0"/>
              <a:t>требования, которые предъявляет ФГОС ДО к развивающей среде групп детского сада, – </a:t>
            </a:r>
            <a:r>
              <a:rPr lang="ru-RU" sz="2800" b="1" dirty="0"/>
              <a:t>содержательная </a:t>
            </a:r>
            <a:r>
              <a:rPr lang="ru-RU" sz="2800" b="1" dirty="0" smtClean="0"/>
              <a:t>насыщенность</a:t>
            </a:r>
          </a:p>
          <a:p>
            <a:pPr marL="0" indent="0" algn="ctr">
              <a:buNone/>
            </a:pPr>
            <a:r>
              <a:rPr lang="ru-RU" sz="2800" b="1" dirty="0" err="1" smtClean="0"/>
              <a:t>трансформируемость</a:t>
            </a:r>
            <a:endParaRPr lang="ru-RU" sz="2800" b="1" dirty="0" smtClean="0"/>
          </a:p>
          <a:p>
            <a:pPr marL="0" indent="0" algn="ctr">
              <a:buNone/>
            </a:pPr>
            <a:r>
              <a:rPr lang="ru-RU" sz="2800" b="1" dirty="0" smtClean="0"/>
              <a:t> </a:t>
            </a:r>
            <a:r>
              <a:rPr lang="ru-RU" sz="2800" b="1" dirty="0" err="1" smtClean="0"/>
              <a:t>полифункциональность</a:t>
            </a:r>
            <a:r>
              <a:rPr lang="ru-RU" sz="2800" b="1" dirty="0" smtClean="0"/>
              <a:t> </a:t>
            </a:r>
          </a:p>
          <a:p>
            <a:pPr marL="0" indent="0" algn="ctr">
              <a:buNone/>
            </a:pPr>
            <a:r>
              <a:rPr lang="ru-RU" sz="2800" b="1" dirty="0" smtClean="0"/>
              <a:t>вариативность</a:t>
            </a:r>
          </a:p>
          <a:p>
            <a:pPr marL="0" indent="0" algn="ctr">
              <a:buNone/>
            </a:pPr>
            <a:r>
              <a:rPr lang="ru-RU" sz="2800" b="1" dirty="0" smtClean="0"/>
              <a:t>доступность </a:t>
            </a:r>
            <a:endParaRPr lang="ru-RU" sz="2800" b="1" dirty="0"/>
          </a:p>
          <a:p>
            <a:pPr marL="0" indent="0" algn="ctr">
              <a:buNone/>
            </a:pPr>
            <a:r>
              <a:rPr lang="ru-RU" sz="2800" b="1" dirty="0" smtClean="0"/>
              <a:t> безопасность</a:t>
            </a:r>
            <a:endParaRPr lang="ru-RU" sz="2800" dirty="0" smtClean="0"/>
          </a:p>
          <a:p>
            <a:pPr marL="0" indent="0">
              <a:buNone/>
            </a:pPr>
            <a:r>
              <a:rPr lang="ru-RU" sz="2800" dirty="0" smtClean="0"/>
              <a:t> </a:t>
            </a:r>
            <a:r>
              <a:rPr lang="ru-RU" sz="2800" dirty="0"/>
              <a:t>При этом среда не должна сводиться к какому-то набору игрушек. Предметный мир раннего детства – это не только игрушки, но и вся окружающая ребенка обстановка.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4797152"/>
            <a:ext cx="1284149" cy="19122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0781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C00000"/>
                </a:solidFill>
              </a:rPr>
              <a:t>Проектирование среды по пространствам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3528" y="1916832"/>
            <a:ext cx="4175320" cy="2448272"/>
          </a:xfrm>
        </p:spPr>
        <p:txBody>
          <a:bodyPr>
            <a:normAutofit/>
          </a:bodyPr>
          <a:lstStyle/>
          <a:p>
            <a:r>
              <a:rPr lang="ru-RU" sz="2000" dirty="0"/>
              <a:t>В </a:t>
            </a:r>
            <a:r>
              <a:rPr lang="ru-RU" sz="2000" b="1" dirty="0"/>
              <a:t>пространстве активной деятельности </a:t>
            </a:r>
            <a:r>
              <a:rPr lang="ru-RU" sz="2000" dirty="0"/>
              <a:t>разместите </a:t>
            </a:r>
            <a:r>
              <a:rPr lang="ru-RU" sz="2000" dirty="0" smtClean="0"/>
              <a:t>оборудование, связанное </a:t>
            </a:r>
            <a:r>
              <a:rPr lang="ru-RU" sz="2000" dirty="0"/>
              <a:t>с двигательной активностью, сюжетно-ролевыми играми и т.д.</a:t>
            </a: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115616" y="4437113"/>
            <a:ext cx="4680520" cy="2304256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В </a:t>
            </a:r>
            <a:r>
              <a:rPr lang="ru-RU" b="1" dirty="0"/>
              <a:t>пространстве познания и творчества </a:t>
            </a:r>
            <a:r>
              <a:rPr lang="ru-RU" dirty="0"/>
              <a:t>установите оборудование </a:t>
            </a:r>
            <a:r>
              <a:rPr lang="ru-RU" dirty="0" smtClean="0"/>
              <a:t>для экспериментирования </a:t>
            </a:r>
            <a:r>
              <a:rPr lang="ru-RU" dirty="0"/>
              <a:t>и творчества.</a:t>
            </a:r>
          </a:p>
          <a:p>
            <a:pPr algn="ctr"/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860032" y="1700808"/>
            <a:ext cx="3888433" cy="3417243"/>
          </a:xfrm>
        </p:spPr>
        <p:txBody>
          <a:bodyPr/>
          <a:lstStyle/>
          <a:p>
            <a:r>
              <a:rPr lang="ru-RU" dirty="0"/>
              <a:t>В пространстве </a:t>
            </a:r>
            <a:r>
              <a:rPr lang="ru-RU" b="1" dirty="0"/>
              <a:t>спокойной деятельности</a:t>
            </a:r>
            <a:r>
              <a:rPr lang="ru-RU" dirty="0"/>
              <a:t> оформите зону </a:t>
            </a:r>
            <a:r>
              <a:rPr lang="ru-RU" dirty="0" smtClean="0"/>
              <a:t>релаксации, конструктивных</a:t>
            </a:r>
            <a:r>
              <a:rPr lang="ru-RU" dirty="0"/>
              <a:t>, театрализованных и настольных игр. Положите книги, установите мягкую детскую мебель, организуйте места приема пищи.</a:t>
            </a:r>
          </a:p>
        </p:txBody>
      </p:sp>
      <p:sp>
        <p:nvSpPr>
          <p:cNvPr id="7" name="Стрелка вправо 6"/>
          <p:cNvSpPr/>
          <p:nvPr/>
        </p:nvSpPr>
        <p:spPr>
          <a:xfrm rot="6970512">
            <a:off x="1692146" y="1210252"/>
            <a:ext cx="782280" cy="488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 rot="3705753">
            <a:off x="6793766" y="1066602"/>
            <a:ext cx="81171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 rot="5400000">
            <a:off x="3653854" y="3002883"/>
            <a:ext cx="22246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8987" y="5517232"/>
            <a:ext cx="5240637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4237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412776"/>
            <a:ext cx="7704856" cy="4176464"/>
          </a:xfrm>
        </p:spPr>
        <p:txBody>
          <a:bodyPr>
            <a:normAutofit fontScale="90000"/>
          </a:bodyPr>
          <a:lstStyle/>
          <a:p>
            <a:pPr algn="l"/>
            <a:r>
              <a:rPr lang="ru-RU" sz="1800" dirty="0">
                <a:solidFill>
                  <a:srgbClr val="002060"/>
                </a:solidFill>
              </a:rPr>
              <a:t>1. </a:t>
            </a:r>
            <a:r>
              <a:rPr lang="ru-RU" sz="1800" b="1" dirty="0">
                <a:solidFill>
                  <a:srgbClr val="002060"/>
                </a:solidFill>
              </a:rPr>
              <a:t>двигательной активности </a:t>
            </a:r>
            <a:r>
              <a:rPr lang="ru-RU" sz="1800" dirty="0">
                <a:solidFill>
                  <a:srgbClr val="002060"/>
                </a:solidFill>
              </a:rPr>
              <a:t>– для развития основных движений детей;</a:t>
            </a:r>
            <a:br>
              <a:rPr lang="ru-RU" sz="1800" dirty="0">
                <a:solidFill>
                  <a:srgbClr val="002060"/>
                </a:solidFill>
              </a:rPr>
            </a:br>
            <a:r>
              <a:rPr lang="ru-RU" sz="1800" dirty="0">
                <a:solidFill>
                  <a:srgbClr val="002060"/>
                </a:solidFill>
              </a:rPr>
              <a:t>2. </a:t>
            </a:r>
            <a:r>
              <a:rPr lang="ru-RU" sz="1800" b="1" dirty="0" err="1">
                <a:solidFill>
                  <a:srgbClr val="002060"/>
                </a:solidFill>
              </a:rPr>
              <a:t>сенсорики</a:t>
            </a:r>
            <a:r>
              <a:rPr lang="ru-RU" sz="1800" b="1" dirty="0">
                <a:solidFill>
                  <a:srgbClr val="002060"/>
                </a:solidFill>
              </a:rPr>
              <a:t> и конструирования </a:t>
            </a:r>
            <a:r>
              <a:rPr lang="ru-RU" sz="1800" dirty="0">
                <a:solidFill>
                  <a:srgbClr val="002060"/>
                </a:solidFill>
              </a:rPr>
              <a:t>– для организации предметной деятельности и игры с составными и динамическими игрушками, освоения сенсорных эталонов формы, цвета, размера;</a:t>
            </a:r>
            <a:br>
              <a:rPr lang="ru-RU" sz="1800" dirty="0">
                <a:solidFill>
                  <a:srgbClr val="002060"/>
                </a:solidFill>
              </a:rPr>
            </a:br>
            <a:r>
              <a:rPr lang="ru-RU" sz="1800" dirty="0">
                <a:solidFill>
                  <a:srgbClr val="002060"/>
                </a:solidFill>
              </a:rPr>
              <a:t>3. </a:t>
            </a:r>
            <a:r>
              <a:rPr lang="ru-RU" sz="1800" b="1" dirty="0">
                <a:solidFill>
                  <a:srgbClr val="002060"/>
                </a:solidFill>
              </a:rPr>
              <a:t>организации предметных и предметно-манипуляторных игр </a:t>
            </a:r>
            <a:r>
              <a:rPr lang="ru-RU" sz="1800" dirty="0">
                <a:solidFill>
                  <a:srgbClr val="002060"/>
                </a:solidFill>
              </a:rPr>
              <a:t>– для</a:t>
            </a:r>
            <a:br>
              <a:rPr lang="ru-RU" sz="1800" dirty="0">
                <a:solidFill>
                  <a:srgbClr val="002060"/>
                </a:solidFill>
              </a:rPr>
            </a:br>
            <a:r>
              <a:rPr lang="ru-RU" sz="1800" dirty="0">
                <a:solidFill>
                  <a:srgbClr val="002060"/>
                </a:solidFill>
              </a:rPr>
              <a:t>совместных игр со сверстниками под руководством взрослого;</a:t>
            </a:r>
            <a:br>
              <a:rPr lang="ru-RU" sz="1800" dirty="0">
                <a:solidFill>
                  <a:srgbClr val="002060"/>
                </a:solidFill>
              </a:rPr>
            </a:br>
            <a:r>
              <a:rPr lang="ru-RU" sz="1800" dirty="0">
                <a:solidFill>
                  <a:srgbClr val="002060"/>
                </a:solidFill>
              </a:rPr>
              <a:t>4. </a:t>
            </a:r>
            <a:r>
              <a:rPr lang="ru-RU" sz="1800" b="1" dirty="0">
                <a:solidFill>
                  <a:srgbClr val="002060"/>
                </a:solidFill>
              </a:rPr>
              <a:t>творчества и продуктивной деятельности </a:t>
            </a:r>
            <a:r>
              <a:rPr lang="ru-RU" sz="1800" dirty="0">
                <a:solidFill>
                  <a:srgbClr val="002060"/>
                </a:solidFill>
              </a:rPr>
              <a:t>– для развития восприятия</a:t>
            </a:r>
            <a:br>
              <a:rPr lang="ru-RU" sz="1800" dirty="0">
                <a:solidFill>
                  <a:srgbClr val="002060"/>
                </a:solidFill>
              </a:rPr>
            </a:br>
            <a:r>
              <a:rPr lang="ru-RU" sz="1800" dirty="0">
                <a:solidFill>
                  <a:srgbClr val="002060"/>
                </a:solidFill>
              </a:rPr>
              <a:t>смысла музыки, поддержки интереса к рисованию и лепке, становлению первых навыков продуктивной деятельности, освоения разнообразных изобразительных средств;</a:t>
            </a:r>
            <a:br>
              <a:rPr lang="ru-RU" sz="1800" dirty="0">
                <a:solidFill>
                  <a:srgbClr val="002060"/>
                </a:solidFill>
              </a:rPr>
            </a:br>
            <a:r>
              <a:rPr lang="ru-RU" sz="1800" dirty="0">
                <a:solidFill>
                  <a:srgbClr val="002060"/>
                </a:solidFill>
              </a:rPr>
              <a:t>5. </a:t>
            </a:r>
            <a:r>
              <a:rPr lang="ru-RU" sz="1800" b="1" dirty="0">
                <a:solidFill>
                  <a:srgbClr val="002060"/>
                </a:solidFill>
              </a:rPr>
              <a:t>познания и коммуникации </a:t>
            </a:r>
            <a:r>
              <a:rPr lang="ru-RU" sz="1800" dirty="0">
                <a:solidFill>
                  <a:srgbClr val="002060"/>
                </a:solidFill>
              </a:rPr>
              <a:t>(книжный уголок) – для восприятия смысла</a:t>
            </a:r>
            <a:br>
              <a:rPr lang="ru-RU" sz="1800" dirty="0">
                <a:solidFill>
                  <a:srgbClr val="002060"/>
                </a:solidFill>
              </a:rPr>
            </a:br>
            <a:r>
              <a:rPr lang="ru-RU" sz="1800" dirty="0">
                <a:solidFill>
                  <a:srgbClr val="002060"/>
                </a:solidFill>
              </a:rPr>
              <a:t>сказок, стихов, рассматривания картинок</a:t>
            </a:r>
            <a:br>
              <a:rPr lang="ru-RU" sz="1800" dirty="0">
                <a:solidFill>
                  <a:srgbClr val="002060"/>
                </a:solidFill>
              </a:rPr>
            </a:br>
            <a:r>
              <a:rPr lang="ru-RU" sz="1800" dirty="0">
                <a:solidFill>
                  <a:srgbClr val="002060"/>
                </a:solidFill>
              </a:rPr>
              <a:t>6. </a:t>
            </a:r>
            <a:r>
              <a:rPr lang="ru-RU" sz="1800" b="1" dirty="0">
                <a:solidFill>
                  <a:srgbClr val="002060"/>
                </a:solidFill>
              </a:rPr>
              <a:t>экспериментирования и труда </a:t>
            </a:r>
            <a:r>
              <a:rPr lang="ru-RU" sz="1800" dirty="0">
                <a:solidFill>
                  <a:srgbClr val="002060"/>
                </a:solidFill>
              </a:rPr>
              <a:t>– для организации экспериментальной</a:t>
            </a:r>
            <a:br>
              <a:rPr lang="ru-RU" sz="1800" dirty="0">
                <a:solidFill>
                  <a:srgbClr val="002060"/>
                </a:solidFill>
              </a:rPr>
            </a:br>
            <a:r>
              <a:rPr lang="ru-RU" sz="1800" dirty="0">
                <a:solidFill>
                  <a:srgbClr val="002060"/>
                </a:solidFill>
              </a:rPr>
              <a:t>деятельности с материалами и веществами (песок, вода, тесто и др.),</a:t>
            </a:r>
            <a:br>
              <a:rPr lang="ru-RU" sz="1800" dirty="0">
                <a:solidFill>
                  <a:srgbClr val="002060"/>
                </a:solidFill>
              </a:rPr>
            </a:br>
            <a:r>
              <a:rPr lang="ru-RU" sz="1800" dirty="0">
                <a:solidFill>
                  <a:srgbClr val="002060"/>
                </a:solidFill>
              </a:rPr>
              <a:t>развития навыков самообслуживания и становления действий с бытовыми</a:t>
            </a:r>
            <a:br>
              <a:rPr lang="ru-RU" sz="1800" dirty="0">
                <a:solidFill>
                  <a:srgbClr val="002060"/>
                </a:solidFill>
              </a:rPr>
            </a:br>
            <a:r>
              <a:rPr lang="ru-RU" sz="1800" dirty="0">
                <a:solidFill>
                  <a:srgbClr val="002060"/>
                </a:solidFill>
              </a:rPr>
              <a:t>предметами-орудиями (ложка, совок, лопатка и т.д.).</a:t>
            </a:r>
            <a:br>
              <a:rPr lang="ru-RU" sz="1800" dirty="0">
                <a:solidFill>
                  <a:srgbClr val="002060"/>
                </a:solidFill>
              </a:rPr>
            </a:br>
            <a:r>
              <a:rPr lang="ru-RU" sz="1800" dirty="0">
                <a:solidFill>
                  <a:srgbClr val="002060"/>
                </a:solidFill>
              </a:rPr>
              <a:t/>
            </a:r>
            <a:br>
              <a:rPr lang="ru-RU" sz="1800" dirty="0">
                <a:solidFill>
                  <a:srgbClr val="002060"/>
                </a:solidFill>
              </a:rPr>
            </a:br>
            <a:r>
              <a:rPr lang="ru-RU" sz="1800" dirty="0">
                <a:solidFill>
                  <a:srgbClr val="002060"/>
                </a:solidFill>
              </a:rPr>
              <a:t/>
            </a:r>
            <a:br>
              <a:rPr lang="ru-RU" sz="1800" dirty="0">
                <a:solidFill>
                  <a:srgbClr val="002060"/>
                </a:solidFill>
              </a:rPr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/>
            </a:r>
            <a:br>
              <a:rPr lang="ru-RU" sz="1800" dirty="0"/>
            </a:br>
            <a:endParaRPr lang="ru-RU" sz="1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7544" y="332656"/>
            <a:ext cx="8208912" cy="720079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C00000"/>
                </a:solidFill>
              </a:rPr>
              <a:t>В группах раннего возраста достаточно шести центров детской активности:</a:t>
            </a:r>
          </a:p>
        </p:txBody>
      </p:sp>
    </p:spTree>
    <p:extLst>
      <p:ext uri="{BB962C8B-B14F-4D97-AF65-F5344CB8AC3E}">
        <p14:creationId xmlns:p14="http://schemas.microsoft.com/office/powerpoint/2010/main" val="3494172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412776"/>
            <a:ext cx="7344816" cy="5040560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002060"/>
                </a:solidFill>
              </a:rPr>
              <a:t> "Нет такой стороны воспитания, на которую обстановка не оказывала бы влияния, нет способности, которая не находилась бы в прямой зависимости от непосредственно окружающего ребенка конкретного мира…Тот, кому удастся создать такую обстановку, облегчит свой труд в высшей степени, среди нее ребенок будет жить-развиваться собственной </a:t>
            </a:r>
            <a:r>
              <a:rPr lang="ru-RU" sz="2400" dirty="0" err="1">
                <a:solidFill>
                  <a:srgbClr val="002060"/>
                </a:solidFill>
              </a:rPr>
              <a:t>самовладеющей</a:t>
            </a:r>
            <a:r>
              <a:rPr lang="ru-RU" sz="2400" dirty="0">
                <a:solidFill>
                  <a:srgbClr val="002060"/>
                </a:solidFill>
              </a:rPr>
              <a:t> жизнью. Его духовный рост будет из самого себя, от природы…"</a:t>
            </a:r>
            <a:br>
              <a:rPr lang="ru-RU" sz="2400" dirty="0">
                <a:solidFill>
                  <a:srgbClr val="002060"/>
                </a:solidFill>
              </a:rPr>
            </a:br>
            <a:r>
              <a:rPr lang="ru-RU" sz="2400" dirty="0">
                <a:solidFill>
                  <a:srgbClr val="002060"/>
                </a:solidFill>
              </a:rPr>
              <a:t/>
            </a:r>
            <a:br>
              <a:rPr lang="ru-RU" sz="2400" dirty="0">
                <a:solidFill>
                  <a:srgbClr val="002060"/>
                </a:solidFill>
              </a:rPr>
            </a:br>
            <a:r>
              <a:rPr lang="ru-RU" sz="2400" dirty="0" smtClean="0">
                <a:solidFill>
                  <a:srgbClr val="002060"/>
                </a:solidFill>
              </a:rPr>
              <a:t>                                                               Е</a:t>
            </a:r>
            <a:r>
              <a:rPr lang="ru-RU" sz="2400" dirty="0">
                <a:solidFill>
                  <a:srgbClr val="002060"/>
                </a:solidFill>
              </a:rPr>
              <a:t>. И. Тихеева</a:t>
            </a:r>
          </a:p>
        </p:txBody>
      </p:sp>
    </p:spTree>
    <p:extLst>
      <p:ext uri="{BB962C8B-B14F-4D97-AF65-F5344CB8AC3E}">
        <p14:creationId xmlns:p14="http://schemas.microsoft.com/office/powerpoint/2010/main" val="31185233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oteBook-2\Desktop\IMG_20231211_07283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429000"/>
            <a:ext cx="3384376" cy="3071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NoteBook-2\Desktop\IMG_20231211_0717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044385"/>
            <a:ext cx="1837576" cy="2456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NoteBook-2\Desktop\IMG_20231211_07252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776801"/>
            <a:ext cx="3312368" cy="247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NoteBook-2\Desktop\IMG_20231211_07194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2276" y="921726"/>
            <a:ext cx="1882621" cy="1886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NoteBook-2\Desktop\IMG_20231211_07243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899591" y="5145732"/>
            <a:ext cx="2333907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C:\Users\NoteBook-2\Desktop\IMG_20231211_07162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196996" flipH="1" flipV="1">
            <a:off x="2613364" y="3097261"/>
            <a:ext cx="2269284" cy="1697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5619" y="358889"/>
            <a:ext cx="8003232" cy="642400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/>
              <a:t>Группа «Воробушки.»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20417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152</TotalTime>
  <Words>244</Words>
  <Application>Microsoft Office PowerPoint</Application>
  <PresentationFormat>Экран (4:3)</PresentationFormat>
  <Paragraphs>17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Волна</vt:lpstr>
      <vt:lpstr>РППС- развивающая предметно-пространственная среда в раннем возрасте.</vt:lpstr>
      <vt:lpstr>Презентация PowerPoint</vt:lpstr>
      <vt:lpstr>Проектирование среды по пространствам</vt:lpstr>
      <vt:lpstr>1. двигательной активности – для развития основных движений детей; 2. сенсорики и конструирования – для организации предметной деятельности и игры с составными и динамическими игрушками, освоения сенсорных эталонов формы, цвета, размера; 3. организации предметных и предметно-манипуляторных игр – для совместных игр со сверстниками под руководством взрослого; 4. творчества и продуктивной деятельности – для развития восприятия смысла музыки, поддержки интереса к рисованию и лепке, становлению первых навыков продуктивной деятельности, освоения разнообразных изобразительных средств; 5. познания и коммуникации (книжный уголок) – для восприятия смысла сказок, стихов, рассматривания картинок 6. экспериментирования и труда – для организации экспериментальной деятельности с материалами и веществами (песок, вода, тесто и др.), развития навыков самообслуживания и становления действий с бытовыми предметами-орудиями (ложка, совок, лопатка и т.д.).          </vt:lpstr>
      <vt:lpstr> "Нет такой стороны воспитания, на которую обстановка не оказывала бы влияния, нет способности, которая не находилась бы в прямой зависимости от непосредственно окружающего ребенка конкретного мира…Тот, кому удастся создать такую обстановку, облегчит свой труд в высшей степени, среди нее ребенок будет жить-развиваться собственной самовладеющей жизнью. Его духовный рост будет из самого себя, от природы…"                                                                 Е. И. Тихеева</vt:lpstr>
      <vt:lpstr>Группа «Воробушки.»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РППС- развивающая предметно-пространственная среда. </dc:title>
  <dc:creator>НАДЕЖДА</dc:creator>
  <cp:lastModifiedBy>NoteBook-2</cp:lastModifiedBy>
  <cp:revision>23</cp:revision>
  <dcterms:created xsi:type="dcterms:W3CDTF">2023-12-10T11:42:45Z</dcterms:created>
  <dcterms:modified xsi:type="dcterms:W3CDTF">2023-12-13T02:17:57Z</dcterms:modified>
</cp:coreProperties>
</file>