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3" r:id="rId4"/>
    <p:sldId id="261" r:id="rId5"/>
    <p:sldId id="262" r:id="rId6"/>
    <p:sldId id="258" r:id="rId7"/>
    <p:sldId id="259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304255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4000" b="1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600" b="1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«Воспитание </a:t>
            </a:r>
            <a:r>
              <a:rPr lang="ru-RU" sz="3600" b="1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нравственных качеств детей дошкольного возраста посредством русских народных сказок</a:t>
            </a:r>
            <a:r>
              <a:rPr lang="ru-RU" sz="3600" b="1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»</a:t>
            </a:r>
            <a:r>
              <a:rPr lang="ru-RU" sz="1800" b="0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lang="ru-RU" sz="2000" b="0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Воспитатель Смирнова Е.Ю.</a:t>
            </a:r>
            <a:br>
              <a:rPr lang="ru-RU" sz="2000" b="0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0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          группа «Теремок»</a:t>
            </a:r>
            <a:r>
              <a:rPr lang="ru-RU" sz="4000" b="1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Candara"/>
                <a:ea typeface="+mn-ea"/>
                <a:cs typeface="+mn-cs"/>
              </a:rPr>
              <a:t/>
            </a:r>
            <a:br>
              <a:rPr lang="ru-RU" sz="4000" b="1" spc="50" dirty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Candara"/>
                <a:ea typeface="+mn-ea"/>
                <a:cs typeface="+mn-cs"/>
              </a:rPr>
            </a:br>
            <a:r>
              <a:rPr lang="ru-RU" sz="4000" b="1" spc="50" dirty="0" smtClean="0">
                <a:ln w="9525" cmpd="sng">
                  <a:solidFill>
                    <a:srgbClr val="002060"/>
                  </a:solidFill>
                  <a:prstDash val="solid"/>
                </a:ln>
                <a:solidFill>
                  <a:srgbClr val="F5C040">
                    <a:lumMod val="50000"/>
                  </a:srgb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latin typeface="Candara"/>
                <a:ea typeface="+mn-ea"/>
                <a:cs typeface="+mn-cs"/>
              </a:rPr>
              <a:t>  </a:t>
            </a:r>
            <a:endParaRPr lang="ru-RU" dirty="0"/>
          </a:p>
        </p:txBody>
      </p:sp>
      <p:pic>
        <p:nvPicPr>
          <p:cNvPr id="8" name="Рисунок 7" descr="руск сказк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3005251"/>
            <a:ext cx="2745991" cy="3592102"/>
          </a:xfrm>
          <a:prstGeom prst="rect">
            <a:avLst/>
          </a:prstGeom>
          <a:ln>
            <a:noFill/>
          </a:ln>
          <a:effectLst>
            <a:glow rad="228600">
              <a:srgbClr val="A5D028">
                <a:lumMod val="20000"/>
                <a:lumOff val="80000"/>
                <a:alpha val="40000"/>
              </a:srgb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руск сказ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2751922"/>
            <a:ext cx="1812410" cy="2245799"/>
          </a:xfrm>
          <a:prstGeom prst="rect">
            <a:avLst/>
          </a:prstGeom>
          <a:ln>
            <a:noFill/>
          </a:ln>
          <a:effectLst>
            <a:glow rad="228600">
              <a:srgbClr val="A5D028">
                <a:lumMod val="20000"/>
                <a:lumOff val="80000"/>
                <a:alpha val="40000"/>
              </a:srgb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Содержимое 3" descr="руск сказ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5601" y="2564904"/>
            <a:ext cx="1644046" cy="2349166"/>
          </a:xfrm>
          <a:prstGeom prst="rect">
            <a:avLst/>
          </a:prstGeom>
          <a:ln>
            <a:noFill/>
          </a:ln>
          <a:effectLst>
            <a:glow rad="228600">
              <a:srgbClr val="A5D028">
                <a:lumMod val="20000"/>
                <a:lumOff val="80000"/>
                <a:alpha val="40000"/>
              </a:srgb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50669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3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76672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rgbClr val="F5C040">
                      <a:lumMod val="60000"/>
                      <a:lumOff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093" y="1484784"/>
            <a:ext cx="3996953" cy="4968552"/>
          </a:xfrm>
          <a:prstGeom prst="rect">
            <a:avLst/>
          </a:prstGeom>
          <a:effectLst>
            <a:glow rad="228600">
              <a:srgbClr val="A5D028">
                <a:satMod val="175000"/>
                <a:alpha val="40000"/>
              </a:srgb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6058" y="1481719"/>
            <a:ext cx="4392488" cy="4968552"/>
          </a:xfrm>
          <a:prstGeom prst="rect">
            <a:avLst/>
          </a:prstGeom>
          <a:noFill/>
          <a:ln>
            <a:noFill/>
          </a:ln>
          <a:effectLst>
            <a:glow rad="228600">
              <a:srgbClr val="A5D028">
                <a:satMod val="175000"/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7101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052736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600" b="1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Побуждать у детей интерес к русским народным сказкам.</a:t>
            </a: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600" b="1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необходимые условия для знакомства детей с русскими народными сказками.</a:t>
            </a: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600" b="1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представление о добре и зле, показать красоту добрых поступков и их необходимость в жизни людей.</a:t>
            </a: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600" b="1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умение думать, сравнивать, анализировать поступки сказочных героев, учить давать оценку поведению своему и других.</a:t>
            </a:r>
          </a:p>
          <a:p>
            <a:pPr marL="457200" lvl="0" indent="-4572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600" b="1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Подобрать диагностические материалы, направленные на  отслеживание уровня воспитания нравственных качеств детей  на примере  героев русских народных сказок.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616" y="260648"/>
            <a:ext cx="1428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8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8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980728"/>
            <a:ext cx="62646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в детях чувство духовности, соучастия, сопереживания, умение дружить бескорыстно, любить семью, Родину, родную природу, применять в жизни заветы предков, переданных в устных сказаниях (Сказках).</a:t>
            </a:r>
            <a:endParaRPr lang="ru-RU" sz="2400" b="1" dirty="0">
              <a:ln w="0"/>
              <a:solidFill>
                <a:schemeClr val="bg2">
                  <a:lumMod val="25000"/>
                </a:scheme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797152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03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 ребенком добродетели, направленность и открытость его к добру.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позитивного отношения ребенка к окружающему миру, другим людям и самому себе, создание оптимистической детской картины мира.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и готовность проявлять совместное сострадание и радость.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чувства патриотизма, потребности в самоотверженном служении на благо Отечества.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к опыту православной культуры, знакомство с формами традиционного семейного уклада, понимание своего места в семье и посильное участие в домашних делах.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Уважительное отношение к труду.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ответственности за свои дела и поступки.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69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3375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50" normalizeH="0" baseline="0" noProof="0" dirty="0" smtClean="0">
                <a:ln w="9525" cmpd="sng">
                  <a:solidFill>
                    <a:srgbClr val="5BD078">
                      <a:lumMod val="40000"/>
                      <a:lumOff val="6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glow rad="38100">
                    <a:srgbClr val="31B6FD">
                      <a:alpha val="40000"/>
                    </a:srgbClr>
                  </a:glo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6" name="Picture 2" descr="C:\Users\Женя\Desktop\О.А\SDC1125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832" b="14484"/>
          <a:stretch/>
        </p:blipFill>
        <p:spPr bwMode="auto">
          <a:xfrm>
            <a:off x="755576" y="1772816"/>
            <a:ext cx="7056138" cy="3005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rgbClr val="A5D028">
                <a:satMod val="175000"/>
                <a:alpha val="40000"/>
              </a:srgbClr>
            </a:glow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341541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312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3" y="548680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приёмы: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и рассказывание сказок  воспитателем.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Слушание аудио сказок перед сном.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Беседы, разбор, обсуждение прочитанных сказок.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Художественное творчество: иллюстрации к сказкам, изготовление масок,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атрибутов к инсценировке.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Лепка  любимого сказочного героя русской народной сказки.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игры, упражнения «Придумай сам сказку», «Помоги герою».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поступит герой?», «Придумай концовку сказки».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двух городских конкурсах :Постановка сказок «Под грибом»,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«Кто сказал мяу?»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 кукольного, настольного, пальчикового театров, на основе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русских народных сказок.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6013" y="5072995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592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6903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332656"/>
            <a:ext cx="7272808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Ожидаемые результаты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 ребенком добродетели, направленность и открытость его к добру.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позитивного отношения ребенка к окружающему миру, другим людям и самому себе, создание </a:t>
            </a:r>
            <a:r>
              <a:rPr lang="ru-RU" sz="2000" dirty="0" smtClean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позитивной, созидательной детской </a:t>
            </a: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картины мира.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и готовность проявлять совместное сострадание и радость.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чувства патриотизма, потребности в самоотверженном служении на благо Отечества.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к опыту православной культуры, знакомство с формами традиционного семейного уклада, понимание своего места в семье и посильное участие в домашних делах.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 smtClean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Уважительное отношение </a:t>
            </a: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труду.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ответственности за свои дела и поступки.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287859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457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Никитка\Desktop\6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430000" y="-12556776"/>
            <a:ext cx="5112000" cy="38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Никитка\Desktop\6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48680"/>
            <a:ext cx="238125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Никитка\Desktop\IMG_20230524_1552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727" y="814941"/>
            <a:ext cx="2270360" cy="301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Никитка\Desktop\IMG_20230524_1554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8119" y="814941"/>
            <a:ext cx="2264321" cy="301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2948851"/>
            <a:ext cx="3445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 мотивам сказки «Теремок»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4383" y="4082058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128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Никитка\Desktop\IMG_20230524_0723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1350" y="2386013"/>
            <a:ext cx="27813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Никитка\Desktop\IMG_20230524_0724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27813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Никитка\Desktop\IMG_20230524_1609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050" y="3933056"/>
            <a:ext cx="27813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826" y="5275287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612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Никитка\Desktop\IMG_20230524_0734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1718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C:\Users\Никитка\Desktop\IMG_20230524_0918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20859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Никитка\Desktop\IMG_20230524_0918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2657"/>
            <a:ext cx="2179014" cy="290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20272" y="3717032"/>
            <a:ext cx="16561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Богдан читает для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всех детей сказку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«Теремок». Дети слушают внимательно!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20" y="5354117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784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Никитка\Desktop\IMG_20230208_160825 —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20859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Никитка\Desktop\IMG_20230208_1608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005064"/>
            <a:ext cx="27813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Никитка\Desktop\пушки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264568"/>
            <a:ext cx="24669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1628800"/>
            <a:ext cx="3386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Участники городского 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конкурса «Пушкин 21 век»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96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икитка\Desktop\IMG_20230407_1014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1350" y="2386013"/>
            <a:ext cx="27813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Никитка\Desktop\IMG_20230407_0926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921" y="995363"/>
            <a:ext cx="20859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Никитка\Downloads\IMG_20230407_0926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73016"/>
            <a:ext cx="20859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471988"/>
            <a:ext cx="2070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Лепим сказку 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5229200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1221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икитка\Desktop\IMG_20230321_1614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7813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7863" y="332656"/>
            <a:ext cx="5110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Сказка «Репка» в огороде на окн</a:t>
            </a:r>
            <a:r>
              <a:rPr lang="ru-RU" dirty="0" smtClean="0"/>
              <a:t>е.</a:t>
            </a:r>
            <a:endParaRPr lang="ru-RU" dirty="0"/>
          </a:p>
        </p:txBody>
      </p:sp>
      <p:pic>
        <p:nvPicPr>
          <p:cNvPr id="1026" name="Picture 2" descr="C:\Users\Никитка\Desktop\IMG_20230524_0728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3" y="1390278"/>
            <a:ext cx="20859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икитка\Desktop\IMG_20230524_0716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12976"/>
            <a:ext cx="278130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00192" y="1628800"/>
            <a:ext cx="2669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Настольный театр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по мотивам сказок.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Сочиняем свою сказку.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5298951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90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Никитка\Desktop\IMG-51572720c0cf0a4378e119a9942fea31-V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457" b="16170"/>
          <a:stretch/>
        </p:blipFill>
        <p:spPr bwMode="auto">
          <a:xfrm>
            <a:off x="3203848" y="1772816"/>
            <a:ext cx="243115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Никитка\Desktop\IMG-3d1ac2cce64eb17dcf86590b608dc19b-V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156"/>
          <a:stretch/>
        </p:blipFill>
        <p:spPr bwMode="auto">
          <a:xfrm>
            <a:off x="323528" y="511721"/>
            <a:ext cx="2160240" cy="29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Никитка\Desktop\IMG-07e2e21d3f4e347b4d23c4f6bbd81e00-V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7" t="19097" r="-1057" b="-19097"/>
          <a:stretch/>
        </p:blipFill>
        <p:spPr bwMode="auto">
          <a:xfrm>
            <a:off x="6372200" y="3284984"/>
            <a:ext cx="2232248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25" y="5229200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485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икитка\Desktop\IMG_20230111_1704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4149" y="3573016"/>
            <a:ext cx="2808312" cy="30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Никитка\Desktop\IMG-8415d9fa327114b92dd640c29dd81b9e-V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80" t="30126" r="1180" b="18312"/>
          <a:stretch/>
        </p:blipFill>
        <p:spPr bwMode="auto">
          <a:xfrm>
            <a:off x="5940153" y="332656"/>
            <a:ext cx="2736304" cy="281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Никитка\Desktop\IMG_20230111_1702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033" y="692696"/>
            <a:ext cx="3386334" cy="253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448" y="5013176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9207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3" y="980728"/>
            <a:ext cx="73448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 Сказки внушают уверенность в торжестве правды над кривдой, учат детей добру, соучастию, сопереживанию. Сказка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промогает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возрождать в людях духовность, милосердие, гуманность, следовательно: нравственное воспитание возможно через все виды сказок, ибо нравственность изначально заложена в сюжет .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«Чтобы сказки не обидеть надо их почаще видеть. 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 читать и рисовать , их любить и в них играть . 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Сказки всех отучат злиться, быть добрее и скромнее,</a:t>
            </a:r>
          </a:p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терпеливее, мудрее.»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4368769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33056"/>
            <a:ext cx="4368769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620688"/>
            <a:ext cx="4943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Segoe Script" panose="030B0504020000000003" pitchFamily="66" charset="0"/>
              </a:rPr>
              <a:t>Спасибо за просмотр.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Segoe Script" panose="030B0504020000000003" pitchFamily="66" charset="0"/>
              </a:rPr>
              <a:t>Растём вместе со сказкой!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Segoe Script" panose="030B0504020000000003" pitchFamily="66" charset="0"/>
              </a:rPr>
              <a:t>Творим добро!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Segoe Script" panose="030B0504020000000003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210" y="3934643"/>
            <a:ext cx="4368769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3711" y="3933056"/>
            <a:ext cx="4371975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329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438</TotalTime>
  <Words>554</Words>
  <Application>Microsoft Office PowerPoint</Application>
  <PresentationFormat>Экран (4:3)</PresentationFormat>
  <Paragraphs>60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 «Воспитание нравственных качеств детей дошкольного возраста посредством русских народных сказок»     Воспитатель Смирнова Е.Ю.                                                             группа «Теремок»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Воспитание нравственных качеств детей дошкольного возраста посредством русских народных сказок» </dc:title>
  <dc:creator>Никитка</dc:creator>
  <cp:lastModifiedBy>Admin</cp:lastModifiedBy>
  <cp:revision>32</cp:revision>
  <dcterms:created xsi:type="dcterms:W3CDTF">2023-05-25T06:28:00Z</dcterms:created>
  <dcterms:modified xsi:type="dcterms:W3CDTF">2023-05-26T09:04:46Z</dcterms:modified>
</cp:coreProperties>
</file>