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96" r:id="rId3"/>
    <p:sldId id="294" r:id="rId4"/>
    <p:sldId id="267" r:id="rId5"/>
    <p:sldId id="266" r:id="rId6"/>
    <p:sldId id="291" r:id="rId7"/>
    <p:sldId id="277" r:id="rId8"/>
    <p:sldId id="273" r:id="rId9"/>
    <p:sldId id="270" r:id="rId10"/>
    <p:sldId id="269" r:id="rId11"/>
    <p:sldId id="292" r:id="rId12"/>
    <p:sldId id="295" r:id="rId13"/>
    <p:sldId id="278" r:id="rId14"/>
    <p:sldId id="280" r:id="rId15"/>
    <p:sldId id="282"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3867410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2811880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1291756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532FE41-34B4-4B9D-B5E5-695B794F234E}" type="datetimeFigureOut">
              <a:rPr lang="ru-RU" smtClean="0"/>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271321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532FE41-34B4-4B9D-B5E5-695B794F234E}" type="datetimeFigureOut">
              <a:rPr lang="ru-RU" smtClean="0"/>
              <a:t>25.04.2023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2898584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532FE41-34B4-4B9D-B5E5-695B794F234E}" type="datetimeFigureOut">
              <a:rPr lang="ru-RU" smtClean="0"/>
              <a:t>25.04.2023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4219376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32FE41-34B4-4B9D-B5E5-695B794F234E}" type="datetimeFigureOut">
              <a:rPr lang="ru-RU" smtClean="0"/>
              <a:t>25.04.2023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6686606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532FE41-34B4-4B9D-B5E5-695B794F234E}" type="datetimeFigureOut">
              <a:rPr lang="ru-RU" smtClean="0"/>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1231857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532FE41-34B4-4B9D-B5E5-695B794F234E}" type="datetimeFigureOut">
              <a:rPr lang="ru-RU" smtClean="0"/>
              <a:t>25.04.2023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883815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2567140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3043B78-4FD7-4087-864B-59BE7CFAAC28}" type="slidenum">
              <a:rPr lang="ru-RU" smtClean="0"/>
              <a:t>‹#›</a:t>
            </a:fld>
            <a:endParaRPr lang="ru-RU"/>
          </a:p>
        </p:txBody>
      </p:sp>
    </p:spTree>
    <p:extLst>
      <p:ext uri="{BB962C8B-B14F-4D97-AF65-F5344CB8AC3E}">
        <p14:creationId xmlns:p14="http://schemas.microsoft.com/office/powerpoint/2010/main" val="1716396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32FE41-34B4-4B9D-B5E5-695B794F234E}" type="datetimeFigureOut">
              <a:rPr lang="ru-RU" smtClean="0"/>
              <a:t>25.04.2023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043B78-4FD7-4087-864B-59BE7CFAAC28}" type="slidenum">
              <a:rPr lang="ru-RU" smtClean="0"/>
              <a:t>‹#›</a:t>
            </a:fld>
            <a:endParaRPr lang="ru-RU"/>
          </a:p>
        </p:txBody>
      </p:sp>
    </p:spTree>
    <p:extLst>
      <p:ext uri="{BB962C8B-B14F-4D97-AF65-F5344CB8AC3E}">
        <p14:creationId xmlns:p14="http://schemas.microsoft.com/office/powerpoint/2010/main" val="1908155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g"/><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ru-RU" sz="4000" b="1" dirty="0" smtClean="0">
                <a:latin typeface="Times New Roman" panose="02020603050405020304" pitchFamily="18" charset="0"/>
                <a:cs typeface="Times New Roman" panose="02020603050405020304" pitchFamily="18" charset="0"/>
              </a:rPr>
              <a:t>«Формирование первичных представлений об окружающем мире у детей раннего возраста в процессе ознакомления с детской  литературой»</a:t>
            </a:r>
            <a:endParaRPr lang="ru-RU" sz="4000" b="1"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a:xfrm>
            <a:off x="7287491" y="4946073"/>
            <a:ext cx="4073236" cy="1122217"/>
          </a:xfrm>
        </p:spPr>
        <p:txBody>
          <a:bodyPr>
            <a:normAutofit fontScale="85000" lnSpcReduction="20000"/>
          </a:bodyPr>
          <a:lstStyle/>
          <a:p>
            <a:r>
              <a:rPr lang="ru-RU" dirty="0" smtClean="0"/>
              <a:t>МАДОУ детский сад № 106 г. Тюмени</a:t>
            </a:r>
          </a:p>
          <a:p>
            <a:r>
              <a:rPr lang="ru-RU" dirty="0" smtClean="0"/>
              <a:t>Воспитатель: Решетникова Ольга  Александровна</a:t>
            </a:r>
            <a:endParaRPr lang="ru-RU" dirty="0"/>
          </a:p>
        </p:txBody>
      </p:sp>
    </p:spTree>
    <p:extLst>
      <p:ext uri="{BB962C8B-B14F-4D97-AF65-F5344CB8AC3E}">
        <p14:creationId xmlns:p14="http://schemas.microsoft.com/office/powerpoint/2010/main" val="427805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65514" y="2983820"/>
            <a:ext cx="9144000" cy="2387600"/>
          </a:xfrm>
        </p:spPr>
        <p:txBody>
          <a:bodyPr>
            <a:normAutofit fontScale="90000"/>
          </a:bodyPr>
          <a:lstStyle/>
          <a:p>
            <a:pPr lvl="0" indent="180340" algn="just">
              <a:lnSpc>
                <a:spcPct val="100000"/>
              </a:lnSpc>
              <a:spcBef>
                <a:spcPts val="0"/>
              </a:spcBef>
            </a:pPr>
            <a:r>
              <a:rPr lang="ru-RU" sz="2400" dirty="0">
                <a:solidFill>
                  <a:srgbClr val="000000"/>
                </a:solidFill>
                <a:latin typeface="Times New Roman" panose="02020603050405020304" pitchFamily="18" charset="0"/>
                <a:ea typeface="Times New Roman" panose="02020603050405020304" pitchFamily="18" charset="0"/>
              </a:rPr>
              <a:t>В. А. Сухомлинский отмечал, что «…Чтение – это окошко, через которое дети видят и познают мир и самих себя…».</a:t>
            </a:r>
            <a:r>
              <a:rPr lang="ru-RU" sz="2400" dirty="0">
                <a:solidFill>
                  <a:prstClr val="black"/>
                </a:solidFill>
                <a:latin typeface="Times New Roman" panose="02020603050405020304" pitchFamily="18" charset="0"/>
                <a:ea typeface="Times New Roman" panose="02020603050405020304" pitchFamily="18" charset="0"/>
              </a:rPr>
              <a:t/>
            </a:r>
            <a:br>
              <a:rPr lang="ru-RU" sz="2400" dirty="0">
                <a:solidFill>
                  <a:prstClr val="black"/>
                </a:solidFill>
                <a:latin typeface="Times New Roman" panose="02020603050405020304" pitchFamily="18" charset="0"/>
                <a:ea typeface="Times New Roman" panose="02020603050405020304" pitchFamily="18" charset="0"/>
              </a:rPr>
            </a:br>
            <a:r>
              <a:rPr lang="ru-RU" sz="2400" dirty="0">
                <a:solidFill>
                  <a:srgbClr val="000000"/>
                </a:solidFill>
                <a:latin typeface="Times New Roman" panose="02020603050405020304" pitchFamily="18" charset="0"/>
                <a:ea typeface="Times New Roman" panose="02020603050405020304" pitchFamily="18" charset="0"/>
              </a:rPr>
              <a:t>Для маленьких детей, которые еще не научились говорить, чтение и рассказывание художественной литературы, является целым комплексом различных действий. Ребенок приучается разглядывать, замечать детали и слушать. У маленьких детей расширяется кругозор, появляется понимание предметов и действий, кроме этого, чтение - полезный и спокойный досуг. Чтение и рассказывание благотворно влияет на развитие творческих способностей, на формирование нравственности, а также это отличный способ приучить детей анализировать и размышлять.</a:t>
            </a:r>
            <a:r>
              <a:rPr lang="ru-RU" sz="2400" dirty="0">
                <a:solidFill>
                  <a:prstClr val="black"/>
                </a:solidFill>
                <a:latin typeface="Times New Roman" panose="02020603050405020304" pitchFamily="18" charset="0"/>
                <a:ea typeface="Times New Roman" panose="02020603050405020304" pitchFamily="18" charset="0"/>
              </a:rPr>
              <a:t/>
            </a:r>
            <a:br>
              <a:rPr lang="ru-RU" sz="2400" dirty="0">
                <a:solidFill>
                  <a:prstClr val="black"/>
                </a:solidFill>
                <a:latin typeface="Times New Roman" panose="02020603050405020304" pitchFamily="18" charset="0"/>
                <a:ea typeface="Times New Roman" panose="02020603050405020304" pitchFamily="18" charset="0"/>
              </a:rPr>
            </a:br>
            <a:endParaRPr lang="ru-RU"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5691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522515"/>
            <a:ext cx="9971314" cy="4397828"/>
          </a:xfrm>
        </p:spPr>
        <p:txBody>
          <a:bodyPr>
            <a:normAutofit/>
          </a:bodyPr>
          <a:lstStyle/>
          <a:p>
            <a:pPr algn="just"/>
            <a:r>
              <a:rPr lang="ru-RU" sz="2000" dirty="0">
                <a:latin typeface="Times New Roman" panose="02020603050405020304" pitchFamily="18" charset="0"/>
                <a:cs typeface="Times New Roman" panose="02020603050405020304" pitchFamily="18" charset="0"/>
              </a:rPr>
              <a:t>Актуальность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Детям свойственно постоянно соприкасаться с окружающим</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миром. Они активно стремятся к новым впечатлениям, очень</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любят наблюдать за всем, что их окружает. Одним из наиболее</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универсальных средств воздействия и позитивного влияния на</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развитие и коррекцию познавательной сферы, нормализацию или</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оптимизацию психического состояния ребенка является художественная литература</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Она аккумулирует мировоззрение </a:t>
            </a:r>
            <a:r>
              <a:rPr lang="ru-RU" sz="2000" dirty="0">
                <a:latin typeface="Times New Roman" panose="02020603050405020304" pitchFamily="18" charset="0"/>
                <a:cs typeface="Times New Roman" panose="02020603050405020304" pitchFamily="18" charset="0"/>
              </a:rPr>
              <a:t>целых наций, народов, поколений.</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Художественная литература служит могучим, </a:t>
            </a:r>
            <a:r>
              <a:rPr lang="ru-RU" sz="2000" dirty="0" smtClean="0">
                <a:latin typeface="Times New Roman" panose="02020603050405020304" pitchFamily="18" charset="0"/>
                <a:cs typeface="Times New Roman" panose="02020603050405020304" pitchFamily="18" charset="0"/>
              </a:rPr>
              <a:t>действенным умственного</a:t>
            </a:r>
            <a:r>
              <a:rPr lang="ru-RU" sz="2000" dirty="0">
                <a:latin typeface="Times New Roman" panose="02020603050405020304" pitchFamily="18" charset="0"/>
                <a:cs typeface="Times New Roman" panose="02020603050405020304" pitchFamily="18" charset="0"/>
              </a:rPr>
              <a:t>,</a:t>
            </a:r>
            <a:br>
              <a:rPr lang="ru-RU" sz="2000" dirty="0">
                <a:latin typeface="Times New Roman" panose="02020603050405020304" pitchFamily="18" charset="0"/>
                <a:cs typeface="Times New Roman" panose="02020603050405020304" pitchFamily="18" charset="0"/>
              </a:rPr>
            </a:br>
            <a:r>
              <a:rPr lang="ru-RU" sz="2000" dirty="0" smtClean="0">
                <a:latin typeface="Times New Roman" panose="02020603050405020304" pitchFamily="18" charset="0"/>
                <a:cs typeface="Times New Roman" panose="02020603050405020304" pitchFamily="18" charset="0"/>
              </a:rPr>
              <a:t>нравственного, воспитания </a:t>
            </a:r>
            <a:r>
              <a:rPr lang="ru-RU" sz="2000" dirty="0">
                <a:latin typeface="Times New Roman" panose="02020603050405020304" pitchFamily="18" charset="0"/>
                <a:cs typeface="Times New Roman" panose="02020603050405020304" pitchFamily="18" charset="0"/>
              </a:rPr>
              <a:t>детей, она оказывает огромное влияние на развитие и</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обогащение речи ребенка. Она обогащает эмоции, воспитывает</a:t>
            </a:r>
            <a:br>
              <a:rPr lang="ru-RU" sz="2000" dirty="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воображение и дает ребенку </a:t>
            </a:r>
            <a:r>
              <a:rPr lang="ru-RU" sz="2000" dirty="0" smtClean="0">
                <a:latin typeface="Times New Roman" panose="02020603050405020304" pitchFamily="18" charset="0"/>
                <a:cs typeface="Times New Roman" panose="02020603050405020304" pitchFamily="18" charset="0"/>
              </a:rPr>
              <a:t>прекрасные образцы русского литературного языка.</a:t>
            </a:r>
            <a:br>
              <a:rPr lang="ru-RU" sz="2000" dirty="0" smtClean="0">
                <a:latin typeface="Times New Roman" panose="02020603050405020304" pitchFamily="18" charset="0"/>
                <a:cs typeface="Times New Roman" panose="02020603050405020304" pitchFamily="18" charset="0"/>
              </a:rPr>
            </a:br>
            <a:r>
              <a:rPr lang="ru-RU" sz="2000" dirty="0">
                <a:latin typeface="Times New Roman" panose="02020603050405020304" pitchFamily="18" charset="0"/>
                <a:cs typeface="Times New Roman" panose="02020603050405020304" pitchFamily="18" charset="0"/>
              </a:rPr>
              <a:t/>
            </a:r>
            <a:br>
              <a:rPr lang="ru-RU" sz="2000" dirty="0">
                <a:latin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4388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Прямоугольник 2"/>
          <p:cNvSpPr/>
          <p:nvPr/>
        </p:nvSpPr>
        <p:spPr>
          <a:xfrm>
            <a:off x="2357609" y="1330919"/>
            <a:ext cx="7623672" cy="487506"/>
          </a:xfrm>
          <a:prstGeom prst="rect">
            <a:avLst/>
          </a:prstGeom>
        </p:spPr>
        <p:txBody>
          <a:bodyPr wrap="square">
            <a:spAutoFit/>
          </a:bodyPr>
          <a:lstStyle/>
          <a:p>
            <a:pPr>
              <a:lnSpc>
                <a:spcPct val="107000"/>
              </a:lnSpc>
              <a:spcAft>
                <a:spcPts val="800"/>
              </a:spcAft>
            </a:pPr>
            <a:r>
              <a:rPr lang="ru-RU" sz="24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Цель</a:t>
            </a:r>
            <a:r>
              <a:rPr lang="ru-RU" sz="24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Прямоугольник 1"/>
          <p:cNvSpPr/>
          <p:nvPr/>
        </p:nvSpPr>
        <p:spPr>
          <a:xfrm>
            <a:off x="3352800" y="1439653"/>
            <a:ext cx="6096000" cy="2677656"/>
          </a:xfrm>
          <a:prstGeom prst="rect">
            <a:avLst/>
          </a:prstGeom>
        </p:spPr>
        <p:txBody>
          <a:bodyPr>
            <a:spAutoFit/>
          </a:bodyPr>
          <a:lstStyle/>
          <a:p>
            <a:pPr algn="just"/>
            <a:r>
              <a:rPr lang="ru-RU" sz="2400" dirty="0">
                <a:solidFill>
                  <a:srgbClr val="1A1A1A"/>
                </a:solidFill>
                <a:latin typeface="Times New Roman" panose="02020603050405020304" pitchFamily="18" charset="0"/>
                <a:cs typeface="Times New Roman" panose="02020603050405020304" pitchFamily="18" charset="0"/>
              </a:rPr>
              <a:t>развитие познавательной сферы детей</a:t>
            </a:r>
          </a:p>
          <a:p>
            <a:pPr algn="just"/>
            <a:r>
              <a:rPr lang="ru-RU" sz="2400" dirty="0">
                <a:solidFill>
                  <a:srgbClr val="1A1A1A"/>
                </a:solidFill>
                <a:latin typeface="Times New Roman" panose="02020603050405020304" pitchFamily="18" charset="0"/>
                <a:cs typeface="Times New Roman" panose="02020603050405020304" pitchFamily="18" charset="0"/>
              </a:rPr>
              <a:t>раннего возраста за счёт </a:t>
            </a:r>
            <a:r>
              <a:rPr lang="ru-RU" sz="2400" dirty="0" smtClean="0">
                <a:solidFill>
                  <a:srgbClr val="1A1A1A"/>
                </a:solidFill>
                <a:latin typeface="Times New Roman" panose="02020603050405020304" pitchFamily="18" charset="0"/>
                <a:cs typeface="Times New Roman" panose="02020603050405020304" pitchFamily="18" charset="0"/>
              </a:rPr>
              <a:t>приобретения жизненно необходимых представлений об </a:t>
            </a:r>
            <a:r>
              <a:rPr lang="ru-RU" sz="2400" dirty="0">
                <a:solidFill>
                  <a:srgbClr val="1A1A1A"/>
                </a:solidFill>
                <a:latin typeface="Times New Roman" panose="02020603050405020304" pitchFamily="18" charset="0"/>
                <a:cs typeface="Times New Roman" panose="02020603050405020304" pitchFamily="18" charset="0"/>
              </a:rPr>
              <a:t>окружающем мире и </a:t>
            </a:r>
            <a:r>
              <a:rPr lang="ru-RU" sz="2400" dirty="0" smtClean="0">
                <a:solidFill>
                  <a:srgbClr val="1A1A1A"/>
                </a:solidFill>
                <a:latin typeface="Times New Roman" panose="02020603050405020304" pitchFamily="18" charset="0"/>
                <a:cs typeface="Times New Roman" panose="02020603050405020304" pitchFamily="18" charset="0"/>
              </a:rPr>
              <a:t>формирование первичных представлений об окружающем </a:t>
            </a:r>
            <a:r>
              <a:rPr lang="ru-RU" sz="2400" dirty="0">
                <a:solidFill>
                  <a:srgbClr val="1A1A1A"/>
                </a:solidFill>
                <a:latin typeface="Times New Roman" panose="02020603050405020304" pitchFamily="18" charset="0"/>
                <a:cs typeface="Times New Roman" panose="02020603050405020304" pitchFamily="18" charset="0"/>
              </a:rPr>
              <a:t>мире у детей в </a:t>
            </a:r>
            <a:r>
              <a:rPr lang="ru-RU" sz="2400" dirty="0" smtClean="0">
                <a:solidFill>
                  <a:srgbClr val="1A1A1A"/>
                </a:solidFill>
                <a:latin typeface="Times New Roman" panose="02020603050405020304" pitchFamily="18" charset="0"/>
                <a:cs typeface="Times New Roman" panose="02020603050405020304" pitchFamily="18" charset="0"/>
              </a:rPr>
              <a:t>процессе ознакомления с художественной литературой</a:t>
            </a:r>
            <a:r>
              <a:rPr lang="ru-RU" sz="2400" dirty="0">
                <a:solidFill>
                  <a:srgbClr val="1A1A1A"/>
                </a:solidFill>
                <a:latin typeface="Times New Roman" panose="02020603050405020304" pitchFamily="18" charset="0"/>
                <a:cs typeface="Times New Roman" panose="02020603050405020304" pitchFamily="18" charset="0"/>
              </a:rPr>
              <a:t>.</a:t>
            </a:r>
            <a:endParaRPr lang="ru-RU" sz="2400" b="0" i="0" dirty="0">
              <a:solidFill>
                <a:srgbClr val="1A1A1A"/>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7004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1123720" y="802956"/>
            <a:ext cx="9121966" cy="3956661"/>
          </a:xfrm>
          <a:prstGeom prst="rect">
            <a:avLst/>
          </a:prstGeom>
        </p:spPr>
        <p:txBody>
          <a:bodyPr wrap="square">
            <a:spAutoFit/>
          </a:bodyPr>
          <a:lstStyle/>
          <a:p>
            <a:pPr algn="just">
              <a:lnSpc>
                <a:spcPct val="107000"/>
              </a:lnSpc>
              <a:spcAft>
                <a:spcPts val="0"/>
              </a:spcAft>
            </a:pPr>
            <a:r>
              <a:rPr lang="ru-RU"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Задачи</a:t>
            </a:r>
            <a:r>
              <a:rPr lang="ru-RU"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Aft>
                <a:spcPts val="800"/>
              </a:spcAft>
              <a:tabLst>
                <a:tab pos="457200" algn="l"/>
              </a:tabLst>
            </a:pPr>
            <a:r>
              <a:rPr lang="ru-RU"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Формировать интерес у детей к художественной литературе, помочь</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tabLst>
                <a:tab pos="457200" algn="l"/>
              </a:tabLst>
            </a:pPr>
            <a:r>
              <a:rPr lang="ru-RU"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почувствовать красоту и выразительность языка произведения, прививать чуткость к поэтическому слову.</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tabLst>
                <a:tab pos="457200" algn="l"/>
              </a:tabLst>
            </a:pPr>
            <a:r>
              <a:rPr lang="ru-RU"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Создать условия для речевого развития детей через пополнение развивающей предметно-пространственной среды в группе (театральный уголок, уголок книги).</a:t>
            </a:r>
            <a:endParaRPr lang="ru-RU"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ru-RU"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Пополнить свою педагогическую копилку новой информацией: изготовить картотеку прогулок, картотеку дидактических игр.</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8988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38200" y="761999"/>
            <a:ext cx="10515600" cy="3722915"/>
          </a:xfrm>
        </p:spPr>
        <p:txBody>
          <a:bodyPr>
            <a:normAutofit/>
          </a:bodyPr>
          <a:lstStyle/>
          <a:p>
            <a:pPr algn="ct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Жанры фольклора:</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
        <p:nvSpPr>
          <p:cNvPr id="2" name="Овал 1"/>
          <p:cNvSpPr/>
          <p:nvPr/>
        </p:nvSpPr>
        <p:spPr>
          <a:xfrm>
            <a:off x="1177636" y="1302327"/>
            <a:ext cx="2133600" cy="1496291"/>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a:latin typeface="Times New Roman" panose="02020603050405020304" pitchFamily="18" charset="0"/>
                <a:cs typeface="Times New Roman" panose="02020603050405020304" pitchFamily="18" charset="0"/>
              </a:rPr>
              <a:t>Пальчиковые </a:t>
            </a:r>
            <a:r>
              <a:rPr lang="ru-RU" b="1" dirty="0" smtClean="0">
                <a:latin typeface="Times New Roman" panose="02020603050405020304" pitchFamily="18" charset="0"/>
                <a:cs typeface="Times New Roman" panose="02020603050405020304" pitchFamily="18" charset="0"/>
              </a:rPr>
              <a:t>игры</a:t>
            </a:r>
            <a:endParaRPr lang="ru-RU" b="1" dirty="0"/>
          </a:p>
        </p:txBody>
      </p:sp>
      <p:sp>
        <p:nvSpPr>
          <p:cNvPr id="6" name="Овал 5"/>
          <p:cNvSpPr/>
          <p:nvPr/>
        </p:nvSpPr>
        <p:spPr>
          <a:xfrm>
            <a:off x="4779818" y="637308"/>
            <a:ext cx="2119746" cy="1233055"/>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a:latin typeface="Times New Roman" panose="02020603050405020304" pitchFamily="18" charset="0"/>
                <a:cs typeface="Times New Roman" panose="02020603050405020304" pitchFamily="18" charset="0"/>
              </a:rPr>
              <a:t>Хороводные игры</a:t>
            </a:r>
            <a:endParaRPr lang="ru-RU" b="1" dirty="0"/>
          </a:p>
        </p:txBody>
      </p:sp>
      <p:sp>
        <p:nvSpPr>
          <p:cNvPr id="8" name="Овал 7"/>
          <p:cNvSpPr/>
          <p:nvPr/>
        </p:nvSpPr>
        <p:spPr>
          <a:xfrm>
            <a:off x="8811491" y="914400"/>
            <a:ext cx="2036618" cy="1302327"/>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Сказки</a:t>
            </a:r>
            <a:endParaRPr lang="ru-RU" b="1" dirty="0"/>
          </a:p>
        </p:txBody>
      </p:sp>
      <p:cxnSp>
        <p:nvCxnSpPr>
          <p:cNvPr id="10" name="Прямая со стрелкой 9"/>
          <p:cNvCxnSpPr/>
          <p:nvPr/>
        </p:nvCxnSpPr>
        <p:spPr>
          <a:xfrm>
            <a:off x="3435927" y="2410691"/>
            <a:ext cx="1163782" cy="180109"/>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5839691" y="1870363"/>
            <a:ext cx="0" cy="54032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7647709" y="2140527"/>
            <a:ext cx="1302327" cy="45027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4" name="Овал 23"/>
          <p:cNvSpPr/>
          <p:nvPr/>
        </p:nvSpPr>
        <p:spPr>
          <a:xfrm>
            <a:off x="6761017" y="4322617"/>
            <a:ext cx="2189019" cy="1454727"/>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err="1">
                <a:latin typeface="Times New Roman" panose="02020603050405020304" pitchFamily="18" charset="0"/>
                <a:cs typeface="Times New Roman" panose="02020603050405020304" pitchFamily="18" charset="0"/>
              </a:rPr>
              <a:t>Потешки</a:t>
            </a:r>
            <a:endParaRPr lang="ru-RU" b="1" dirty="0"/>
          </a:p>
        </p:txBody>
      </p:sp>
      <p:cxnSp>
        <p:nvCxnSpPr>
          <p:cNvPr id="26" name="Прямая со стрелкой 25"/>
          <p:cNvCxnSpPr/>
          <p:nvPr/>
        </p:nvCxnSpPr>
        <p:spPr>
          <a:xfrm>
            <a:off x="6608618" y="3588327"/>
            <a:ext cx="457200" cy="73429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30" name="Овал 29"/>
          <p:cNvSpPr/>
          <p:nvPr/>
        </p:nvSpPr>
        <p:spPr>
          <a:xfrm>
            <a:off x="3311236" y="4266014"/>
            <a:ext cx="2022765" cy="1317368"/>
          </a:xfrm>
          <a:prstGeom prst="ellipse">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ru-RU" b="1" dirty="0" smtClean="0">
                <a:latin typeface="Times New Roman" panose="02020603050405020304" pitchFamily="18" charset="0"/>
                <a:cs typeface="Times New Roman" panose="02020603050405020304" pitchFamily="18" charset="0"/>
              </a:rPr>
              <a:t>Считалки</a:t>
            </a:r>
            <a:endParaRPr lang="ru-RU" b="1" dirty="0"/>
          </a:p>
        </p:txBody>
      </p:sp>
      <p:cxnSp>
        <p:nvCxnSpPr>
          <p:cNvPr id="32" name="Прямая со стрелкой 31"/>
          <p:cNvCxnSpPr/>
          <p:nvPr/>
        </p:nvCxnSpPr>
        <p:spPr>
          <a:xfrm flipH="1">
            <a:off x="4599709" y="3297382"/>
            <a:ext cx="928255" cy="84512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0131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smtClean="0">
                <a:latin typeface="Times New Roman" panose="02020603050405020304" pitchFamily="18" charset="0"/>
                <a:cs typeface="Times New Roman" panose="02020603050405020304" pitchFamily="18" charset="0"/>
              </a:rPr>
              <a:t>Сказки</a:t>
            </a:r>
            <a:endParaRPr lang="ru-RU" sz="2400" b="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1802" y="2993572"/>
            <a:ext cx="6314958" cy="3069772"/>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 y="3018064"/>
            <a:ext cx="4114800" cy="3086099"/>
          </a:xfrm>
          <a:prstGeom prst="rect">
            <a:avLst/>
          </a:prstGeom>
        </p:spPr>
      </p:pic>
    </p:spTree>
    <p:extLst>
      <p:ext uri="{BB962C8B-B14F-4D97-AF65-F5344CB8AC3E}">
        <p14:creationId xmlns:p14="http://schemas.microsoft.com/office/powerpoint/2010/main" val="4259863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70857" y="158296"/>
            <a:ext cx="10515600" cy="1325563"/>
          </a:xfrm>
        </p:spPr>
        <p:txBody>
          <a:bodyPr>
            <a:normAutofit/>
          </a:bodyPr>
          <a:lstStyle/>
          <a:p>
            <a:r>
              <a:rPr lang="ru-RU" sz="2400" b="1" dirty="0" err="1" smtClean="0">
                <a:latin typeface="Times New Roman" panose="02020603050405020304" pitchFamily="18" charset="0"/>
                <a:cs typeface="Times New Roman" panose="02020603050405020304" pitchFamily="18" charset="0"/>
              </a:rPr>
              <a:t>Потешки</a:t>
            </a:r>
            <a:r>
              <a:rPr lang="ru-RU" sz="2400" b="1" dirty="0" smtClean="0">
                <a:latin typeface="Times New Roman" panose="02020603050405020304" pitchFamily="18" charset="0"/>
                <a:cs typeface="Times New Roman" panose="02020603050405020304" pitchFamily="18" charset="0"/>
              </a:rPr>
              <a:t> для умывания</a:t>
            </a:r>
            <a:endParaRPr lang="ru-RU" sz="2400" b="1"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8909" y="1315440"/>
            <a:ext cx="6733309" cy="5049982"/>
          </a:xfrm>
          <a:prstGeom prst="rect">
            <a:avLst/>
          </a:prstGeom>
        </p:spPr>
      </p:pic>
    </p:spTree>
    <p:extLst>
      <p:ext uri="{BB962C8B-B14F-4D97-AF65-F5344CB8AC3E}">
        <p14:creationId xmlns:p14="http://schemas.microsoft.com/office/powerpoint/2010/main" val="2852325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stretch>
            <a:fillRect/>
          </a:stretch>
        </p:blipFill>
        <p:spPr>
          <a:xfrm>
            <a:off x="3810001" y="497703"/>
            <a:ext cx="7369628" cy="6066205"/>
          </a:xfrm>
          <a:prstGeom prst="rect">
            <a:avLst/>
          </a:prstGeom>
        </p:spPr>
      </p:pic>
      <p:sp>
        <p:nvSpPr>
          <p:cNvPr id="5" name="Заголовок 4"/>
          <p:cNvSpPr>
            <a:spLocks noGrp="1"/>
          </p:cNvSpPr>
          <p:nvPr>
            <p:ph type="title"/>
          </p:nvPr>
        </p:nvSpPr>
        <p:spPr>
          <a:xfrm>
            <a:off x="838200" y="365125"/>
            <a:ext cx="2710543" cy="1325563"/>
          </a:xfrm>
        </p:spPr>
        <p:txBody>
          <a:bodyPr>
            <a:normAutofit/>
          </a:bodyPr>
          <a:lstStyle/>
          <a:p>
            <a:r>
              <a:rPr lang="ru-RU" sz="2400" b="1" dirty="0" smtClean="0">
                <a:latin typeface="Times New Roman" panose="02020603050405020304" pitchFamily="18" charset="0"/>
                <a:cs typeface="Times New Roman" panose="02020603050405020304" pitchFamily="18" charset="0"/>
              </a:rPr>
              <a:t>Хороводные игры</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737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658" y="2370364"/>
            <a:ext cx="5330374" cy="3997780"/>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9937" y="2370364"/>
            <a:ext cx="5293605" cy="3973512"/>
          </a:xfrm>
          <a:prstGeom prst="rect">
            <a:avLst/>
          </a:prstGeom>
        </p:spPr>
      </p:pic>
      <p:sp>
        <p:nvSpPr>
          <p:cNvPr id="5" name="Заголовок 4"/>
          <p:cNvSpPr>
            <a:spLocks noGrp="1"/>
          </p:cNvSpPr>
          <p:nvPr>
            <p:ph type="title"/>
          </p:nvPr>
        </p:nvSpPr>
        <p:spPr/>
        <p:txBody>
          <a:bodyPr>
            <a:normAutofit/>
          </a:bodyPr>
          <a:lstStyle/>
          <a:p>
            <a:r>
              <a:rPr lang="ru-RU" sz="2400" b="1" dirty="0" smtClean="0">
                <a:latin typeface="Times New Roman" panose="02020603050405020304" pitchFamily="18" charset="0"/>
                <a:cs typeface="Times New Roman" panose="02020603050405020304" pitchFamily="18" charset="0"/>
              </a:rPr>
              <a:t>Пальчиковые игры</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3329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2400" b="1" dirty="0" smtClean="0">
                <a:latin typeface="Times New Roman" panose="02020603050405020304" pitchFamily="18" charset="0"/>
                <a:cs typeface="Times New Roman" panose="02020603050405020304" pitchFamily="18" charset="0"/>
              </a:rPr>
              <a:t>«Уголок чтения»</a:t>
            </a:r>
            <a:br>
              <a:rPr lang="ru-RU" sz="2400" b="1" dirty="0" smtClean="0">
                <a:latin typeface="Times New Roman" panose="02020603050405020304" pitchFamily="18" charset="0"/>
                <a:cs typeface="Times New Roman" panose="02020603050405020304" pitchFamily="18" charset="0"/>
              </a:rPr>
            </a:br>
            <a:r>
              <a:rPr lang="ru-RU" sz="2400" b="1" dirty="0" smtClean="0">
                <a:latin typeface="Times New Roman" panose="02020603050405020304" pitchFamily="18" charset="0"/>
                <a:cs typeface="Times New Roman" panose="02020603050405020304" pitchFamily="18" charset="0"/>
              </a:rPr>
              <a:t>«Театральный уголок»</a:t>
            </a:r>
            <a:endParaRPr lang="ru-RU" sz="2400" b="1"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629" y="1948543"/>
            <a:ext cx="5341257" cy="4005943"/>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8541" y="1948542"/>
            <a:ext cx="3004457" cy="4005943"/>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97748" y="1947337"/>
            <a:ext cx="2254021" cy="4007148"/>
          </a:xfrm>
          <a:prstGeom prst="rect">
            <a:avLst/>
          </a:prstGeom>
        </p:spPr>
      </p:pic>
    </p:spTree>
    <p:extLst>
      <p:ext uri="{BB962C8B-B14F-4D97-AF65-F5344CB8AC3E}">
        <p14:creationId xmlns:p14="http://schemas.microsoft.com/office/powerpoint/2010/main" val="2291725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838200" y="365125"/>
            <a:ext cx="10515600" cy="5716361"/>
          </a:xfrm>
        </p:spPr>
        <p:txBody>
          <a:bodyPr>
            <a:normAutofit/>
          </a:bodyPr>
          <a:lstStyle/>
          <a:p>
            <a:r>
              <a:rPr lang="ru-RU" sz="2400" dirty="0">
                <a:solidFill>
                  <a:srgbClr val="1A1A1A"/>
                </a:solidFill>
                <a:latin typeface="YS Text"/>
              </a:rPr>
              <a:t/>
            </a:r>
            <a:br>
              <a:rPr lang="ru-RU" sz="2400" dirty="0">
                <a:solidFill>
                  <a:srgbClr val="1A1A1A"/>
                </a:solidFill>
                <a:latin typeface="YS Text"/>
              </a:rPr>
            </a:br>
            <a:r>
              <a:rPr lang="ru-RU" sz="2400" dirty="0">
                <a:solidFill>
                  <a:srgbClr val="1A1A1A"/>
                </a:solidFill>
                <a:latin typeface="YS Text"/>
              </a:rPr>
              <a:t/>
            </a:r>
            <a:br>
              <a:rPr lang="ru-RU" sz="2400" dirty="0">
                <a:solidFill>
                  <a:srgbClr val="1A1A1A"/>
                </a:solidFill>
                <a:latin typeface="YS Text"/>
              </a:rPr>
            </a:br>
            <a:endParaRPr lang="ru-RU" sz="2400"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838200" y="1582341"/>
            <a:ext cx="8305800" cy="369332"/>
          </a:xfrm>
          <a:prstGeom prst="rect">
            <a:avLst/>
          </a:prstGeom>
        </p:spPr>
        <p:txBody>
          <a:bodyPr wrap="square">
            <a:spAutoFit/>
          </a:bodyPr>
          <a:lstStyle/>
          <a:p>
            <a:endParaRPr lang="ru-RU" dirty="0"/>
          </a:p>
        </p:txBody>
      </p:sp>
      <p:pic>
        <p:nvPicPr>
          <p:cNvPr id="4" name="Рисунок 3"/>
          <p:cNvPicPr>
            <a:picLocks noChangeAspect="1"/>
          </p:cNvPicPr>
          <p:nvPr/>
        </p:nvPicPr>
        <p:blipFill>
          <a:blip r:embed="rId3"/>
          <a:stretch>
            <a:fillRect/>
          </a:stretch>
        </p:blipFill>
        <p:spPr>
          <a:xfrm>
            <a:off x="838200" y="190410"/>
            <a:ext cx="9975899" cy="6094275"/>
          </a:xfrm>
          <a:prstGeom prst="rect">
            <a:avLst/>
          </a:prstGeom>
        </p:spPr>
      </p:pic>
    </p:spTree>
    <p:extLst>
      <p:ext uri="{BB962C8B-B14F-4D97-AF65-F5344CB8AC3E}">
        <p14:creationId xmlns:p14="http://schemas.microsoft.com/office/powerpoint/2010/main" val="1632956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93965" y="365125"/>
            <a:ext cx="11159836" cy="3237057"/>
          </a:xfrm>
        </p:spPr>
        <p:txBody>
          <a:bodyPr>
            <a:normAutofit fontScale="90000"/>
          </a:bodyPr>
          <a:lstStyle/>
          <a:p>
            <a:pPr>
              <a:spcBef>
                <a:spcPts val="125"/>
              </a:spcBef>
              <a:spcAft>
                <a:spcPts val="125"/>
              </a:spcAft>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ru-RU" sz="2400" b="1" dirty="0" smtClean="0">
                <a:latin typeface="Times New Roman" panose="02020603050405020304" pitchFamily="18" charset="0"/>
                <a:cs typeface="Times New Roman" panose="02020603050405020304" pitchFamily="18" charset="0"/>
              </a:rPr>
              <a:t>Работа с родителями:</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Анкетирование</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-Консультации</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-Совместное создание различных видов театров(пальчиковый, настольный) и дидактических игр («Расскажи сказку по порядку», «Угадай сказку»),</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t>
            </a:r>
            <a:r>
              <a:rPr lang="ru-RU" altLang="ru-RU" sz="2400" dirty="0">
                <a:solidFill>
                  <a:srgbClr val="000000"/>
                </a:solidFill>
                <a:latin typeface="Times New Roman" pitchFamily="16" charset="0"/>
                <a:cs typeface="Times New Roman" pitchFamily="16" charset="0"/>
              </a:rPr>
              <a:t>Информационный сайт группы</a:t>
            </a:r>
            <a:r>
              <a:rPr lang="ru-RU" altLang="ru-RU" sz="2400" b="1" dirty="0">
                <a:solidFill>
                  <a:srgbClr val="000000"/>
                </a:solidFill>
                <a:latin typeface="Times New Roman" pitchFamily="16" charset="0"/>
                <a:cs typeface="Times New Roman" pitchFamily="16" charset="0"/>
              </a:rPr>
              <a:t/>
            </a:r>
            <a:br>
              <a:rPr lang="ru-RU" altLang="ru-RU" sz="2400" b="1" dirty="0">
                <a:solidFill>
                  <a:srgbClr val="000000"/>
                </a:solidFill>
                <a:latin typeface="Times New Roman" pitchFamily="16" charset="0"/>
                <a:cs typeface="Times New Roman" pitchFamily="16" charset="0"/>
              </a:rPr>
            </a:br>
            <a:r>
              <a:rPr lang="ru-RU" altLang="ru-RU" sz="2400" b="1" dirty="0" smtClean="0">
                <a:solidFill>
                  <a:srgbClr val="000000"/>
                </a:solidFill>
                <a:latin typeface="Times New Roman" pitchFamily="16" charset="0"/>
                <a:cs typeface="Times New Roman" pitchFamily="16" charset="0"/>
              </a:rPr>
              <a:t>- </a:t>
            </a:r>
            <a:r>
              <a:rPr lang="ru-RU" altLang="ru-RU" sz="2400" dirty="0">
                <a:solidFill>
                  <a:srgbClr val="000000"/>
                </a:solidFill>
                <a:latin typeface="Times New Roman" pitchFamily="16" charset="0"/>
                <a:cs typeface="Times New Roman" pitchFamily="16" charset="0"/>
              </a:rPr>
              <a:t>Тематические</a:t>
            </a:r>
            <a:br>
              <a:rPr lang="ru-RU" altLang="ru-RU" sz="2400" dirty="0">
                <a:solidFill>
                  <a:srgbClr val="000000"/>
                </a:solidFill>
                <a:latin typeface="Times New Roman" pitchFamily="16" charset="0"/>
                <a:cs typeface="Times New Roman" pitchFamily="16" charset="0"/>
              </a:rPr>
            </a:br>
            <a:r>
              <a:rPr lang="ru-RU" altLang="ru-RU" sz="2400" dirty="0">
                <a:solidFill>
                  <a:srgbClr val="000000"/>
                </a:solidFill>
                <a:latin typeface="Times New Roman" pitchFamily="16" charset="0"/>
                <a:cs typeface="Times New Roman" pitchFamily="16" charset="0"/>
              </a:rPr>
              <a:t> папки-передвижки,</a:t>
            </a:r>
            <a:br>
              <a:rPr lang="ru-RU" altLang="ru-RU" sz="2400" dirty="0">
                <a:solidFill>
                  <a:srgbClr val="000000"/>
                </a:solidFill>
                <a:latin typeface="Times New Roman" pitchFamily="16" charset="0"/>
                <a:cs typeface="Times New Roman" pitchFamily="16" charset="0"/>
              </a:rPr>
            </a:br>
            <a:r>
              <a:rPr lang="ru-RU" altLang="ru-RU" sz="2400" dirty="0">
                <a:solidFill>
                  <a:srgbClr val="000000"/>
                </a:solidFill>
                <a:latin typeface="Times New Roman" pitchFamily="16" charset="0"/>
                <a:cs typeface="Times New Roman" pitchFamily="16" charset="0"/>
              </a:rPr>
              <a:t>информационные </a:t>
            </a:r>
            <a:r>
              <a:rPr lang="ru-RU" altLang="ru-RU" sz="2400" dirty="0" smtClean="0">
                <a:solidFill>
                  <a:srgbClr val="000000"/>
                </a:solidFill>
                <a:latin typeface="Times New Roman" pitchFamily="16" charset="0"/>
                <a:cs typeface="Times New Roman" pitchFamily="16" charset="0"/>
              </a:rPr>
              <a:t>стенды</a:t>
            </a:r>
            <a:br>
              <a:rPr lang="ru-RU" altLang="ru-RU" sz="2400" dirty="0" smtClean="0">
                <a:solidFill>
                  <a:srgbClr val="000000"/>
                </a:solidFill>
                <a:latin typeface="Times New Roman" pitchFamily="16" charset="0"/>
                <a:cs typeface="Times New Roman" pitchFamily="16" charset="0"/>
              </a:rPr>
            </a:br>
            <a:r>
              <a:rPr lang="ru-RU" altLang="ru-RU" sz="2400" dirty="0" smtClean="0">
                <a:solidFill>
                  <a:srgbClr val="000000"/>
                </a:solidFill>
                <a:latin typeface="Times New Roman" pitchFamily="16" charset="0"/>
                <a:cs typeface="Times New Roman" pitchFamily="16" charset="0"/>
              </a:rPr>
              <a:t>-</a:t>
            </a:r>
            <a:r>
              <a:rPr lang="ru-RU" altLang="ru-RU" sz="2400" dirty="0">
                <a:solidFill>
                  <a:srgbClr val="000000"/>
                </a:solidFill>
                <a:latin typeface="Times New Roman" pitchFamily="16" charset="0"/>
              </a:rPr>
              <a:t>Мастер-классы</a:t>
            </a:r>
            <a:r>
              <a:rPr lang="ru-RU" altLang="ru-RU" sz="2000" b="1" dirty="0">
                <a:solidFill>
                  <a:srgbClr val="000000"/>
                </a:solidFill>
                <a:latin typeface="Times New Roman" pitchFamily="16" charset="0"/>
              </a:rPr>
              <a:t/>
            </a:r>
            <a:br>
              <a:rPr lang="ru-RU" altLang="ru-RU" sz="2000" b="1" dirty="0">
                <a:solidFill>
                  <a:srgbClr val="000000"/>
                </a:solidFill>
                <a:latin typeface="Times New Roman" pitchFamily="16" charset="0"/>
              </a:rPr>
            </a:br>
            <a:r>
              <a:rPr lang="ru-RU" altLang="ru-RU" sz="2400" dirty="0">
                <a:solidFill>
                  <a:srgbClr val="000000"/>
                </a:solidFill>
                <a:latin typeface="Times New Roman" pitchFamily="16" charset="0"/>
                <a:cs typeface="Times New Roman" pitchFamily="16" charset="0"/>
              </a:rPr>
              <a:t/>
            </a:r>
            <a:br>
              <a:rPr lang="ru-RU" altLang="ru-RU" sz="2400" dirty="0">
                <a:solidFill>
                  <a:srgbClr val="000000"/>
                </a:solidFill>
                <a:latin typeface="Times New Roman" pitchFamily="16" charset="0"/>
                <a:cs typeface="Times New Roman" pitchFamily="16"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9218" y="2070282"/>
            <a:ext cx="3969327" cy="3346846"/>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1415" y="2979595"/>
            <a:ext cx="3842658" cy="3421205"/>
          </a:xfrm>
          <a:prstGeom prst="rect">
            <a:avLst/>
          </a:prstGeom>
        </p:spPr>
      </p:pic>
    </p:spTree>
    <p:extLst>
      <p:ext uri="{BB962C8B-B14F-4D97-AF65-F5344CB8AC3E}">
        <p14:creationId xmlns:p14="http://schemas.microsoft.com/office/powerpoint/2010/main" val="3193113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76915" y="794657"/>
            <a:ext cx="3443971" cy="2390524"/>
          </a:xfrm>
        </p:spPr>
        <p:txBody>
          <a:bodyPr>
            <a:normAutofit fontScale="90000"/>
          </a:bodyPr>
          <a:lstStyle/>
          <a:p>
            <a:r>
              <a:rPr lang="ru-RU" sz="2400" b="1" dirty="0" smtClean="0">
                <a:latin typeface="Times New Roman" panose="02020603050405020304" pitchFamily="18" charset="0"/>
                <a:cs typeface="Times New Roman" panose="02020603050405020304" pitchFamily="18" charset="0"/>
              </a:rPr>
              <a:t>Взаимодействие с педагогами:</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-Преставление опыта работы.</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-Консультации,</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Выставки,</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-Мастер- классы.</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8598" y="3479095"/>
            <a:ext cx="4053657" cy="3084990"/>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3656" y="336804"/>
            <a:ext cx="4038599" cy="2820056"/>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5025" y="336804"/>
            <a:ext cx="3026232" cy="6225392"/>
          </a:xfrm>
          <a:prstGeom prst="rect">
            <a:avLst/>
          </a:prstGeom>
        </p:spPr>
      </p:pic>
    </p:spTree>
    <p:extLst>
      <p:ext uri="{BB962C8B-B14F-4D97-AF65-F5344CB8AC3E}">
        <p14:creationId xmlns:p14="http://schemas.microsoft.com/office/powerpoint/2010/main" val="1442066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6400" y="2687410"/>
            <a:ext cx="10515600" cy="1325563"/>
          </a:xfrm>
        </p:spPr>
        <p:txBody>
          <a:bodyPr/>
          <a:lstStyle/>
          <a:p>
            <a:pPr algn="ctr"/>
            <a:r>
              <a:rPr lang="ru-RU" b="1" dirty="0" smtClean="0"/>
              <a:t>Спасибо за внимание</a:t>
            </a:r>
            <a:endParaRPr lang="ru-RU" b="1" dirty="0"/>
          </a:p>
        </p:txBody>
      </p:sp>
    </p:spTree>
    <p:extLst>
      <p:ext uri="{BB962C8B-B14F-4D97-AF65-F5344CB8AC3E}">
        <p14:creationId xmlns:p14="http://schemas.microsoft.com/office/powerpoint/2010/main" val="9404584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126</Words>
  <Application>Microsoft Office PowerPoint</Application>
  <PresentationFormat>Произвольный</PresentationFormat>
  <Paragraphs>28</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«Формирование первичных представлений об окружающем мире у детей раннего возраста в процессе ознакомления с детской  литературой»</vt:lpstr>
      <vt:lpstr>В. А. Сухомлинский отмечал, что «…Чтение – это окошко, через которое дети видят и познают мир и самих себя…». Для маленьких детей, которые еще не научились говорить, чтение и рассказывание художественной литературы, является целым комплексом различных действий. Ребенок приучается разглядывать, замечать детали и слушать. У маленьких детей расширяется кругозор, появляется понимание предметов и действий, кроме этого, чтение - полезный и спокойный досуг. Чтение и рассказывание благотворно влияет на развитие творческих способностей, на формирование нравственности, а также это отличный способ приучить детей анализировать и размышлять. </vt:lpstr>
      <vt:lpstr>Актуальность Детям свойственно постоянно соприкасаться с окружающим миром. Они активно стремятся к новым впечатлениям, очень любят наблюдать за всем, что их окружает. Одним из наиболее универсальных средств воздействия и позитивного влияния на развитие и коррекцию познавательной сферы, нормализацию или оптимизацию психического состояния ребенка является художественная литература. Она аккумулирует мировоззрение целых наций, народов, поколений. Художественная литература служит могучим, действенным умственного, нравственного, воспитания детей, она оказывает огромное влияние на развитие и обогащение речи ребенка. Она обогащает эмоции, воспитывает воображение и дает ребенку прекрасные образцы русского литературного языка.  </vt:lpstr>
      <vt:lpstr>Презентация PowerPoint</vt:lpstr>
      <vt:lpstr>Презентация PowerPoint</vt:lpstr>
      <vt:lpstr>    Жанры фольклора:  </vt:lpstr>
      <vt:lpstr>Сказки</vt:lpstr>
      <vt:lpstr>Потешки для умывания</vt:lpstr>
      <vt:lpstr>Хороводные игры</vt:lpstr>
      <vt:lpstr>Пальчиковые игры</vt:lpstr>
      <vt:lpstr>«Уголок чтения» «Театральный уголок»</vt:lpstr>
      <vt:lpstr>  </vt:lpstr>
      <vt:lpstr>Работа с родителями: -Анкетирование -Консультации -Совместное создание различных видов театров(пальчиковый, настольный) и дидактических игр («Расскажи сказку по порядку», «Угадай сказку»), - Информационный сайт группы - Тематические  папки-передвижки, информационные стенды -Мастер-классы   </vt:lpstr>
      <vt:lpstr>Взаимодействие с педагогами: -Преставление опыта работы. -Консультации, -  Выставки, -Мастер- классы.</vt:lpstr>
      <vt:lpstr>Спасибо за внимание</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«Формирование первичных представлений об окружающем мире у детей раннего возраста в процессе ознакомления с детской литературой»</dc:title>
  <dc:creator>Tanya</dc:creator>
  <cp:lastModifiedBy>User</cp:lastModifiedBy>
  <cp:revision>40</cp:revision>
  <dcterms:created xsi:type="dcterms:W3CDTF">2023-02-26T12:21:54Z</dcterms:created>
  <dcterms:modified xsi:type="dcterms:W3CDTF">2023-04-25T07:52:55Z</dcterms:modified>
</cp:coreProperties>
</file>