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60" r:id="rId3"/>
    <p:sldId id="334" r:id="rId4"/>
    <p:sldId id="362" r:id="rId5"/>
    <p:sldId id="337" r:id="rId6"/>
    <p:sldId id="338" r:id="rId7"/>
    <p:sldId id="363" r:id="rId8"/>
    <p:sldId id="341" r:id="rId9"/>
    <p:sldId id="342" r:id="rId10"/>
    <p:sldId id="343" r:id="rId11"/>
    <p:sldId id="349" r:id="rId12"/>
    <p:sldId id="324" r:id="rId13"/>
    <p:sldId id="326" r:id="rId14"/>
    <p:sldId id="361" r:id="rId15"/>
    <p:sldId id="344" r:id="rId16"/>
    <p:sldId id="356" r:id="rId17"/>
    <p:sldId id="347" r:id="rId18"/>
    <p:sldId id="348" r:id="rId19"/>
    <p:sldId id="327" r:id="rId20"/>
    <p:sldId id="351" r:id="rId21"/>
    <p:sldId id="350" r:id="rId22"/>
    <p:sldId id="359" r:id="rId23"/>
    <p:sldId id="358" r:id="rId24"/>
    <p:sldId id="352" r:id="rId25"/>
    <p:sldId id="353" r:id="rId26"/>
    <p:sldId id="354" r:id="rId27"/>
    <p:sldId id="355" r:id="rId28"/>
    <p:sldId id="335" r:id="rId29"/>
    <p:sldId id="336" r:id="rId30"/>
    <p:sldId id="346" r:id="rId31"/>
    <p:sldId id="345" r:id="rId32"/>
    <p:sldId id="36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0D8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9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6FE26-1D79-44DE-AB64-FA0619BC890E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CA50D-3DCD-4313-99CF-556B2D3241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0A38D-3642-4C2C-B717-1647ACB40443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C188-3BCB-4BE0-AC24-7253A095E68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DCDEA-7F89-439C-BCA2-F93F9229C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C188-3BCB-4BE0-AC24-7253A095E68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DCDEA-7F89-439C-BCA2-F93F9229C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C188-3BCB-4BE0-AC24-7253A095E68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DCDEA-7F89-439C-BCA2-F93F9229C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C188-3BCB-4BE0-AC24-7253A095E68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DCDEA-7F89-439C-BCA2-F93F9229C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C188-3BCB-4BE0-AC24-7253A095E68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DCDEA-7F89-439C-BCA2-F93F9229C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C188-3BCB-4BE0-AC24-7253A095E68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DCDEA-7F89-439C-BCA2-F93F9229C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C188-3BCB-4BE0-AC24-7253A095E68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DCDEA-7F89-439C-BCA2-F93F9229C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C188-3BCB-4BE0-AC24-7253A095E68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DCDEA-7F89-439C-BCA2-F93F9229C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C188-3BCB-4BE0-AC24-7253A095E68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DCDEA-7F89-439C-BCA2-F93F9229C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C188-3BCB-4BE0-AC24-7253A095E68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DCDEA-7F89-439C-BCA2-F93F9229C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C188-3BCB-4BE0-AC24-7253A095E68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DCDEA-7F89-439C-BCA2-F93F9229C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2C188-3BCB-4BE0-AC24-7253A095E680}" type="datetimeFigureOut">
              <a:rPr lang="ru-RU" smtClean="0"/>
              <a:pPr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DCDEA-7F89-439C-BCA2-F93F9229CB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060848"/>
            <a:ext cx="8352928" cy="2478137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ebuchet MS" pitchFamily="34" charset="0"/>
              </a:rPr>
              <a:t>«Развитие слухового восприятия у детей младшего дошкольного </a:t>
            </a:r>
            <a:r>
              <a:rPr lang="ru-RU" sz="6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ebuchet MS" pitchFamily="34" charset="0"/>
              </a:rPr>
              <a:t>возраста</a:t>
            </a:r>
            <a:r>
              <a:rPr lang="ru-RU" sz="6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ebuchet MS" pitchFamily="34" charset="0"/>
              </a:rPr>
              <a:t>».</a:t>
            </a:r>
            <a:r>
              <a:rPr lang="ru-RU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5589240"/>
            <a:ext cx="7560840" cy="4320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300" cap="none" spc="0" dirty="0" smtClean="0">
                <a:ln w="1143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Музыкальный руководитель  </a:t>
            </a:r>
            <a:r>
              <a:rPr lang="ru-RU" sz="1300" cap="none" spc="0" dirty="0" err="1" smtClean="0">
                <a:ln w="1143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Смелик</a:t>
            </a:r>
            <a:r>
              <a:rPr lang="ru-RU" sz="1300" cap="none" spc="0" dirty="0" smtClean="0">
                <a:ln w="1143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ru-RU" sz="1300" cap="none" spc="0" dirty="0" err="1" smtClean="0">
                <a:ln w="1143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Елелна</a:t>
            </a:r>
            <a:r>
              <a:rPr lang="ru-RU" sz="1300" cap="none" spc="0" dirty="0" smtClean="0">
                <a:ln w="1143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Викторовна </a:t>
            </a:r>
            <a:endParaRPr lang="ru-RU" sz="1300" cap="none" spc="0" dirty="0">
              <a:ln w="1143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2" name="Picture 10" descr="http://www.gifki.org/data/media/1776/tamburin-i-buben-animatsionnaya-kartinka-000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340768"/>
            <a:ext cx="5004048" cy="3753041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556792"/>
            <a:ext cx="8280920" cy="17281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«Высоко-низко»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861048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Цель:  Развитие </a:t>
            </a:r>
            <a:r>
              <a:rPr lang="ru-RU" sz="2000" b="1" dirty="0" err="1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звуковысотного</a:t>
            </a:r>
            <a:r>
              <a:rPr lang="ru-RU" sz="2000" b="1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 слуха.</a:t>
            </a:r>
            <a:br>
              <a:rPr lang="ru-RU" sz="2000" b="1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</a:b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Татьяна\Desktop\magnitnyy_notnyy_st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630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5" name="Прямая соединительная линия 24"/>
          <p:cNvCxnSpPr>
            <a:stCxn id="8" idx="1"/>
          </p:cNvCxnSpPr>
          <p:nvPr/>
        </p:nvCxnSpPr>
        <p:spPr>
          <a:xfrm>
            <a:off x="3491880" y="4437112"/>
            <a:ext cx="792088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483768" y="4437112"/>
            <a:ext cx="936104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" name="AutoShape 2" descr="http://&amp;mcy;&amp;acy;&amp;scy;&amp;tcy;&amp;iecy;&amp;rcy;-&amp;bcy;&amp;icy;&amp;tcy;.&amp;rcy;&amp;fcy;/sites/xn----7sbeort4agjf.xn--p1ai/files/files/dlya_sada/muz_ugolok/magnitnyy_notnyy_stan.png"/>
          <p:cNvSpPr>
            <a:spLocks noChangeAspect="1" noChangeArrowheads="1"/>
          </p:cNvSpPr>
          <p:nvPr/>
        </p:nvSpPr>
        <p:spPr bwMode="auto">
          <a:xfrm>
            <a:off x="155575" y="-2895600"/>
            <a:ext cx="10715625" cy="6038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://&amp;mcy;&amp;acy;&amp;scy;&amp;tcy;&amp;iecy;&amp;rcy;-&amp;bcy;&amp;icy;&amp;tcy;.&amp;rcy;&amp;fcy;/sites/xn----7sbeort4agjf.xn--p1ai/files/files/dlya_sada/muz_ugolok/magnitnyy_notnyy_stan.png"/>
          <p:cNvSpPr>
            <a:spLocks noChangeAspect="1" noChangeArrowheads="1"/>
          </p:cNvSpPr>
          <p:nvPr/>
        </p:nvSpPr>
        <p:spPr bwMode="auto">
          <a:xfrm>
            <a:off x="155575" y="-2895600"/>
            <a:ext cx="10715625" cy="6038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9" descr="http://school72.tgl.ru/sp/pic/Image/9240311_0s988_1315103008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4005064"/>
            <a:ext cx="864096" cy="864096"/>
          </a:xfrm>
          <a:prstGeom prst="rect">
            <a:avLst/>
          </a:prstGeom>
          <a:noFill/>
        </p:spPr>
      </p:pic>
      <p:pic>
        <p:nvPicPr>
          <p:cNvPr id="8" name="Picture 9" descr="http://school72.tgl.ru/sp/pic/Image/9240311_0s988_1315103008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005064"/>
            <a:ext cx="792088" cy="864096"/>
          </a:xfrm>
          <a:prstGeom prst="rect">
            <a:avLst/>
          </a:prstGeom>
          <a:noFill/>
        </p:spPr>
      </p:pic>
      <p:pic>
        <p:nvPicPr>
          <p:cNvPr id="12" name="Picture 2" descr="C:\Users\Татьяна\Desktop\для чик-чирик~1.jpg"/>
          <p:cNvPicPr>
            <a:picLocks noChangeAspect="1" noChangeArrowheads="1"/>
          </p:cNvPicPr>
          <p:nvPr/>
        </p:nvPicPr>
        <p:blipFill>
          <a:blip r:embed="rId5" cstate="print"/>
          <a:srcRect l="4124" t="90052" r="3093"/>
          <a:stretch>
            <a:fillRect/>
          </a:stretch>
        </p:blipFill>
        <p:spPr bwMode="auto">
          <a:xfrm>
            <a:off x="1187624" y="5229200"/>
            <a:ext cx="7632848" cy="595631"/>
          </a:xfrm>
          <a:prstGeom prst="rect">
            <a:avLst/>
          </a:prstGeom>
          <a:noFill/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1331640" y="4437112"/>
            <a:ext cx="1008112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Picture 9" descr="http://school72.tgl.ru/sp/pic/Image/9240311_0s988_1315103008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4005064"/>
            <a:ext cx="864096" cy="864096"/>
          </a:xfrm>
          <a:prstGeom prst="rect">
            <a:avLst/>
          </a:prstGeom>
          <a:noFill/>
        </p:spPr>
      </p:pic>
      <p:pic>
        <p:nvPicPr>
          <p:cNvPr id="11" name="Picture 9" descr="http://school72.tgl.ru/sp/pic/Image/9240311_0s988_1315103008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2348880"/>
            <a:ext cx="864096" cy="864096"/>
          </a:xfrm>
          <a:prstGeom prst="rect">
            <a:avLst/>
          </a:prstGeom>
          <a:noFill/>
        </p:spPr>
      </p:pic>
      <p:pic>
        <p:nvPicPr>
          <p:cNvPr id="10" name="Picture 9" descr="http://school72.tgl.ru/sp/pic/Image/9240311_0s988_1315103008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2348880"/>
            <a:ext cx="864096" cy="864096"/>
          </a:xfrm>
          <a:prstGeom prst="rect">
            <a:avLst/>
          </a:prstGeom>
          <a:noFill/>
        </p:spPr>
      </p:pic>
      <p:pic>
        <p:nvPicPr>
          <p:cNvPr id="9" name="Picture 9" descr="http://school72.tgl.ru/sp/pic/Image/9240311_0s988_1315103008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420888"/>
            <a:ext cx="864096" cy="864096"/>
          </a:xfrm>
          <a:prstGeom prst="rect">
            <a:avLst/>
          </a:prstGeom>
          <a:noFill/>
        </p:spPr>
      </p:pic>
      <p:pic>
        <p:nvPicPr>
          <p:cNvPr id="1035" name="Picture 11" descr="http://img-fotki.yandex.ru/get/4138/16969765.d4/0_6ef64_6d979711_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836712"/>
            <a:ext cx="975152" cy="668954"/>
          </a:xfrm>
          <a:prstGeom prst="rect">
            <a:avLst/>
          </a:prstGeom>
          <a:noFill/>
        </p:spPr>
      </p:pic>
      <p:pic>
        <p:nvPicPr>
          <p:cNvPr id="1037" name="Picture 13" descr="http://www.beesona.ru/upload/418/8b24174dfe28ef93cf87b305a82af215.jp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1772816"/>
            <a:ext cx="2520280" cy="2446154"/>
          </a:xfrm>
          <a:prstGeom prst="rect">
            <a:avLst/>
          </a:prstGeom>
          <a:noFill/>
        </p:spPr>
      </p:pic>
      <p:pic>
        <p:nvPicPr>
          <p:cNvPr id="1047" name="Picture 23" descr="http://www.suboxoneassistedtreatment.org/resources/fall_leaves_branch_swaying_lg_clr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1124744"/>
            <a:ext cx="1676400" cy="1247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Татьяна\Desktop\magnitnyy_notnyy_st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5760640"/>
          </a:xfrm>
          <a:prstGeom prst="rect">
            <a:avLst/>
          </a:prstGeom>
          <a:noFill/>
        </p:spPr>
      </p:pic>
      <p:pic>
        <p:nvPicPr>
          <p:cNvPr id="45066" name="Picture 10" descr="http://fellow.justclick.ru/media/content/fellow/nlyl_blue_circ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708920"/>
            <a:ext cx="720080" cy="720080"/>
          </a:xfrm>
          <a:prstGeom prst="rect">
            <a:avLst/>
          </a:prstGeom>
          <a:noFill/>
        </p:spPr>
      </p:pic>
      <p:pic>
        <p:nvPicPr>
          <p:cNvPr id="11" name="Picture 10" descr="http://fellow.justclick.ru/media/content/fellow/nlyl_blue_circ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140968"/>
            <a:ext cx="720080" cy="720080"/>
          </a:xfrm>
          <a:prstGeom prst="rect">
            <a:avLst/>
          </a:prstGeom>
          <a:noFill/>
        </p:spPr>
      </p:pic>
      <p:pic>
        <p:nvPicPr>
          <p:cNvPr id="13" name="Picture 2" descr="http://www.playcast.ru/uploads/2016/03/29/18043619.png"/>
          <p:cNvPicPr>
            <a:picLocks noChangeAspect="1" noChangeArrowheads="1"/>
          </p:cNvPicPr>
          <p:nvPr/>
        </p:nvPicPr>
        <p:blipFill>
          <a:blip r:embed="rId4" cstate="print"/>
          <a:srcRect l="46429" r="8928"/>
          <a:stretch>
            <a:fillRect/>
          </a:stretch>
        </p:blipFill>
        <p:spPr bwMode="auto">
          <a:xfrm>
            <a:off x="6948264" y="836712"/>
            <a:ext cx="1584176" cy="2741258"/>
          </a:xfrm>
          <a:prstGeom prst="rect">
            <a:avLst/>
          </a:prstGeom>
          <a:noFill/>
        </p:spPr>
      </p:pic>
      <p:pic>
        <p:nvPicPr>
          <p:cNvPr id="14" name="Picture 10" descr="http://fellow.justclick.ru/media/content/fellow/nlyl_blue_circ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708920"/>
            <a:ext cx="720080" cy="720080"/>
          </a:xfrm>
          <a:prstGeom prst="rect">
            <a:avLst/>
          </a:prstGeom>
          <a:noFill/>
        </p:spPr>
      </p:pic>
      <p:pic>
        <p:nvPicPr>
          <p:cNvPr id="15" name="Picture 10" descr="http://fellow.justclick.ru/media/content/fellow/nlyl_blue_circ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140968"/>
            <a:ext cx="720080" cy="72008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299453" y="4149080"/>
            <a:ext cx="2808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ebuchet MS" pitchFamily="34" charset="0"/>
              </a:rPr>
              <a:t>КУ – КУ </a:t>
            </a:r>
            <a:endParaRPr lang="ru-RU" sz="5400" b="1" i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11960" y="4149080"/>
            <a:ext cx="2600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ebuchet MS" pitchFamily="34" charset="0"/>
              </a:rPr>
              <a:t>КУ - КУ</a:t>
            </a:r>
            <a:endParaRPr lang="ru-RU" sz="5400" b="1" i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916832"/>
            <a:ext cx="7776864" cy="2304256"/>
          </a:xfrm>
          <a:prstGeom prst="rect">
            <a:avLst/>
          </a:prstGeom>
          <a:ln>
            <a:noFill/>
          </a:ln>
        </p:spPr>
        <p:txBody>
          <a:bodyPr wrap="square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ebuchet MS" pitchFamily="34" charset="0"/>
              </a:rPr>
              <a:t>Развивать динамическое восприятие музыки</a:t>
            </a:r>
            <a:endParaRPr lang="ru-RU" sz="4400" b="1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 descr="http://sakha.ysia.ru/wp-content/uploads/2016/05/shkolnyj-zvonok-696x9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3348501" cy="4455046"/>
          </a:xfrm>
          <a:prstGeom prst="rect">
            <a:avLst/>
          </a:prstGeom>
          <a:noFill/>
        </p:spPr>
      </p:pic>
      <p:pic>
        <p:nvPicPr>
          <p:cNvPr id="40970" name="Picture 10" descr="http://volkhovschool7.moy.su/Aler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212976"/>
            <a:ext cx="24384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i.ytimg.com/vi/-FYQsaUa4kM/maxresdefault.jpg"/>
          <p:cNvPicPr>
            <a:picLocks noChangeAspect="1" noChangeArrowheads="1"/>
          </p:cNvPicPr>
          <p:nvPr/>
        </p:nvPicPr>
        <p:blipFill>
          <a:blip r:embed="rId2" cstate="print"/>
          <a:srcRect l="12656" r="11374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484784"/>
            <a:ext cx="8280920" cy="17281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Игры на «Развитие ритма»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Татьяна\Desktop\magnitnyy_notnyy_st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579768" cy="612068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3491880" y="3284984"/>
            <a:ext cx="1080120" cy="432048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64088" y="3356992"/>
            <a:ext cx="504056" cy="36004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28184" y="3356992"/>
            <a:ext cx="504056" cy="36004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64288" y="3284984"/>
            <a:ext cx="1080120" cy="432048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187624" y="4005064"/>
            <a:ext cx="34499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rebuchet MS" pitchFamily="34" charset="0"/>
              </a:rPr>
              <a:t>тук-тук-ТУК</a:t>
            </a:r>
            <a:endParaRPr lang="ru-RU" sz="44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76056" y="3933056"/>
            <a:ext cx="34499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rebuchet MS" pitchFamily="34" charset="0"/>
              </a:rPr>
              <a:t>тук-тук-ТУК</a:t>
            </a:r>
            <a:endParaRPr lang="ru-RU" sz="44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483768" y="3356992"/>
            <a:ext cx="504056" cy="36004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547664" y="3356992"/>
            <a:ext cx="504056" cy="36004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16" descr="http://www.10kor.ru/upload/medialibrary/184/184e73acc4794fd6a9316b4585145a62.png"/>
          <p:cNvPicPr>
            <a:picLocks noChangeAspect="1" noChangeArrowheads="1"/>
          </p:cNvPicPr>
          <p:nvPr/>
        </p:nvPicPr>
        <p:blipFill>
          <a:blip r:embed="rId3" cstate="print"/>
          <a:srcRect l="32771" b="-12588"/>
          <a:stretch>
            <a:fillRect/>
          </a:stretch>
        </p:blipFill>
        <p:spPr bwMode="auto">
          <a:xfrm rot="20267905">
            <a:off x="7099634" y="562497"/>
            <a:ext cx="983538" cy="2421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00034" y="357167"/>
            <a:ext cx="8352928" cy="6232475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Слуховое восприятие — очень важная особенность человека, без нее нельзя научиться слышать и понимать речь, основное средство общения. Слуховое внимание — умение сосредотачиваться на звуке, определять его и соотносить с издаваемым предметом. Слуховая память – умение удерживать в памяти и воспроизводить сложную многоступенчатую инструкцию, ряд действий, слов и т.д.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Monotype Corsiva" pitchFamily="66" charset="0"/>
              </a:rPr>
              <a:t>      Основное качество слуховых образов — предметная отнесенность. Игры на восприятие звука должны дать представление о шуршании, скрипе, писке, бульканье, звоне, шелесте, стуке, пении птиц, шуме поезда, машин, криках животных, о громком и тихом звуке, шепоте и др. Следует научить ребенка различать разные по характеру шумы, эмоционально на них реагировать: защищаться от громкого и неприятного шума руками, на приятные звуки отвечать радостной мимикой, слуховым сосредоточением, соответствующими движениями.  Формированию </a:t>
            </a:r>
            <a:r>
              <a:rPr lang="ru-RU" sz="1600" b="1" dirty="0" err="1" smtClean="0">
                <a:latin typeface="Monotype Corsiva" pitchFamily="66" charset="0"/>
              </a:rPr>
              <a:t>звуковысотного</a:t>
            </a:r>
            <a:r>
              <a:rPr lang="ru-RU" sz="1600" b="1" dirty="0" smtClean="0">
                <a:latin typeface="Monotype Corsiva" pitchFamily="66" charset="0"/>
              </a:rPr>
              <a:t>, ритмического, динамического элементов слуха способствуют занятия музыкально-ритмической деятельностью. Б. М. Теплов отмечал, что музыкальный слух как особая форма человеческого слуха также формируется в процессе обучения. Слух обусловливает более тонкую дифференцировку звуковых качеств окружающего предметного мира. Этому способствуют занятия пением, слушание разнохарактерной музыки, обучение игре на различных инструментах.  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Monotype Corsiva" pitchFamily="66" charset="0"/>
              </a:rPr>
              <a:t>         Музыкальные игры и упражнения, кроме того, снимают излишнее напряжение у детей, создают положительный эмоциональный фон настроения. Подмечено, что с помощью музыкального ритма можно установить равновесие в деятельности нервной системы ребенка, умерить слишком возбужденный темперамент и растормозить заторможенных детей, урегулировать лишние и ненужные движения. Использование фонового звучания музыки при проведении занятий очень благоприятно сказывается на детях, так как с давних пор музыка используется как лечебный фактор, играя терапевтическую роль.</a:t>
            </a:r>
            <a:r>
              <a:rPr lang="ru-RU" sz="1600" dirty="0" smtClean="0">
                <a:latin typeface="Monotype Corsiva" pitchFamily="66" charset="0"/>
              </a:rPr>
              <a:t> </a:t>
            </a:r>
            <a:r>
              <a:rPr lang="ru-RU" sz="1600" b="1" dirty="0" smtClean="0">
                <a:latin typeface="Monotype Corsiva" pitchFamily="66" charset="0"/>
              </a:rPr>
              <a:t>В развитии слухового восприятия существенное значение имеют движения рук, ног, всего корпуса. Подстраиваясь к ритму музыкальных произведений, движения помогают ребенку вычленить этот ритм. В свою очередь, чувство ритма способствует ритмизации и обычной речи, делая ее более выразительной. </a:t>
            </a:r>
            <a:endParaRPr lang="ru-RU" sz="1600" b="1" dirty="0" smtClean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500" b="1" dirty="0" smtClean="0">
              <a:latin typeface="Trebuchet MS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Татьяна\Desktop\magnitnyy_notnyy_st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579768" cy="6120680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3275856" y="3284984"/>
            <a:ext cx="504056" cy="432048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11960" y="3284984"/>
            <a:ext cx="504056" cy="36004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68144" y="3212976"/>
            <a:ext cx="1080120" cy="432048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47664" y="4077072"/>
            <a:ext cx="34644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rebuchet MS" pitchFamily="34" charset="0"/>
              </a:rPr>
              <a:t>ту-ки-ту-ки</a:t>
            </a:r>
            <a:r>
              <a:rPr lang="ru-RU" sz="4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rebuchet MS" pitchFamily="34" charset="0"/>
              </a:rPr>
              <a:t>-</a:t>
            </a:r>
            <a:endParaRPr lang="ru-RU" sz="44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96136" y="3933056"/>
            <a:ext cx="12634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rebuchet MS" pitchFamily="34" charset="0"/>
              </a:rPr>
              <a:t>ТУК</a:t>
            </a:r>
            <a:endParaRPr lang="ru-RU" sz="44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411760" y="3284984"/>
            <a:ext cx="504056" cy="36004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547664" y="3284984"/>
            <a:ext cx="504056" cy="36004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16" descr="http://www.10kor.ru/upload/medialibrary/184/184e73acc4794fd6a9316b4585145a62.png"/>
          <p:cNvPicPr>
            <a:picLocks noChangeAspect="1" noChangeArrowheads="1"/>
          </p:cNvPicPr>
          <p:nvPr/>
        </p:nvPicPr>
        <p:blipFill>
          <a:blip r:embed="rId3" cstate="print"/>
          <a:srcRect l="32771" b="-12588"/>
          <a:stretch>
            <a:fillRect/>
          </a:stretch>
        </p:blipFill>
        <p:spPr bwMode="auto">
          <a:xfrm rot="20267905">
            <a:off x="7099634" y="562497"/>
            <a:ext cx="983538" cy="2421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r="87799"/>
          <a:stretch>
            <a:fillRect/>
          </a:stretch>
        </p:blipFill>
        <p:spPr bwMode="auto">
          <a:xfrm>
            <a:off x="0" y="-2960"/>
            <a:ext cx="1115616" cy="6861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r="87799"/>
          <a:stretch>
            <a:fillRect/>
          </a:stretch>
        </p:blipFill>
        <p:spPr bwMode="auto">
          <a:xfrm>
            <a:off x="8028384" y="-3044"/>
            <a:ext cx="1115616" cy="6861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87799"/>
          <a:stretch>
            <a:fillRect/>
          </a:stretch>
        </p:blipFill>
        <p:spPr bwMode="auto">
          <a:xfrm rot="5400000">
            <a:off x="4014192" y="-3042592"/>
            <a:ext cx="1115616" cy="72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r="87799"/>
          <a:stretch>
            <a:fillRect/>
          </a:stretch>
        </p:blipFill>
        <p:spPr bwMode="auto">
          <a:xfrm rot="5400000">
            <a:off x="4050196" y="2735796"/>
            <a:ext cx="1115616" cy="712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03648" y="2564904"/>
            <a:ext cx="64087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ebuchet MS" pitchFamily="34" charset="0"/>
              </a:rPr>
              <a:t>Угадай, кто идет?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720080" cy="165618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188640"/>
            <a:ext cx="720080" cy="165618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188640"/>
            <a:ext cx="720080" cy="165618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188640"/>
            <a:ext cx="720080" cy="165618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933056"/>
            <a:ext cx="30203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ти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-ти-там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31840" y="1700808"/>
            <a:ext cx="2407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оп-топ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Солнце 7"/>
          <p:cNvSpPr/>
          <p:nvPr/>
        </p:nvSpPr>
        <p:spPr>
          <a:xfrm>
            <a:off x="179512" y="3212976"/>
            <a:ext cx="864096" cy="648072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лнце 8"/>
          <p:cNvSpPr/>
          <p:nvPr/>
        </p:nvSpPr>
        <p:spPr>
          <a:xfrm>
            <a:off x="1043608" y="3212976"/>
            <a:ext cx="720080" cy="648072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олнце 9"/>
          <p:cNvSpPr/>
          <p:nvPr/>
        </p:nvSpPr>
        <p:spPr>
          <a:xfrm>
            <a:off x="1763688" y="2852936"/>
            <a:ext cx="1224136" cy="1224136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олнце 10"/>
          <p:cNvSpPr/>
          <p:nvPr/>
        </p:nvSpPr>
        <p:spPr>
          <a:xfrm>
            <a:off x="3491880" y="3140968"/>
            <a:ext cx="720080" cy="72008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олнце 11"/>
          <p:cNvSpPr/>
          <p:nvPr/>
        </p:nvSpPr>
        <p:spPr>
          <a:xfrm>
            <a:off x="4211960" y="3178628"/>
            <a:ext cx="679354" cy="682419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олнце 12"/>
          <p:cNvSpPr/>
          <p:nvPr/>
        </p:nvSpPr>
        <p:spPr>
          <a:xfrm>
            <a:off x="5004048" y="2852936"/>
            <a:ext cx="1368152" cy="1152128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83568" y="1700808"/>
            <a:ext cx="2407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оп-топ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91880" y="3933056"/>
            <a:ext cx="30203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ти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-ти-там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51520" y="5229200"/>
            <a:ext cx="504056" cy="64807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71600" y="5229200"/>
            <a:ext cx="504056" cy="64807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691680" y="5229200"/>
            <a:ext cx="504056" cy="64807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483768" y="5229200"/>
            <a:ext cx="504056" cy="64807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635896" y="5229200"/>
            <a:ext cx="504056" cy="64807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355976" y="5229200"/>
            <a:ext cx="504056" cy="64807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076056" y="5085184"/>
            <a:ext cx="1008112" cy="864096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932040" y="476672"/>
            <a:ext cx="223234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Мишка </a:t>
            </a:r>
          </a:p>
          <a:p>
            <a:pPr algn="ctr"/>
            <a:r>
              <a:rPr lang="ru-RU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лесу идет</a:t>
            </a:r>
            <a:endParaRPr lang="ru-RU" sz="2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444208" y="4149080"/>
            <a:ext cx="20731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Скачет зайчик</a:t>
            </a:r>
          </a:p>
          <a:p>
            <a:pPr algn="ctr"/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по кустам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0" y="5805264"/>
            <a:ext cx="345703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</a:t>
            </a:r>
            <a:r>
              <a:rPr lang="ru-RU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до-рож-ке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491880" y="5805264"/>
            <a:ext cx="27091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ёж </a:t>
            </a:r>
            <a:r>
              <a:rPr lang="ru-RU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бе</a:t>
            </a:r>
            <a:r>
              <a:rPr lang="ru-RU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-жит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084168" y="5085184"/>
            <a:ext cx="20331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Тихо лапками</a:t>
            </a:r>
          </a:p>
          <a:p>
            <a:pPr algn="ctr"/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шуршит</a:t>
            </a:r>
          </a:p>
        </p:txBody>
      </p:sp>
      <p:pic>
        <p:nvPicPr>
          <p:cNvPr id="52230" name="Picture 6" descr="http://kotygoroshko.com.ua/_dr/3/3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0"/>
            <a:ext cx="1907704" cy="1900532"/>
          </a:xfrm>
          <a:prstGeom prst="rect">
            <a:avLst/>
          </a:prstGeom>
          <a:noFill/>
        </p:spPr>
      </p:pic>
      <p:pic>
        <p:nvPicPr>
          <p:cNvPr id="52232" name="Picture 8" descr="http://kartinki.info/uploads/posts/2016-06/1464858994_194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4550" y="1542358"/>
            <a:ext cx="2607890" cy="3009105"/>
          </a:xfrm>
          <a:prstGeom prst="rect">
            <a:avLst/>
          </a:prstGeom>
          <a:noFill/>
        </p:spPr>
      </p:pic>
      <p:pic>
        <p:nvPicPr>
          <p:cNvPr id="36" name="Рисунок 35" descr="https://i.pinimg.com/originals/1e/31/b3/1e31b391e3d2fb2a3045efaeeda99ddf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5201816"/>
            <a:ext cx="125963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60"/>
            <a:ext cx="9144000" cy="6861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r="3150"/>
          <a:stretch>
            <a:fillRect/>
          </a:stretch>
        </p:blipFill>
        <p:spPr bwMode="auto">
          <a:xfrm>
            <a:off x="0" y="908720"/>
            <a:ext cx="91440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r="4097"/>
          <a:stretch>
            <a:fillRect/>
          </a:stretch>
        </p:blipFill>
        <p:spPr bwMode="auto">
          <a:xfrm>
            <a:off x="0" y="908720"/>
            <a:ext cx="91440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l="4446" r="3303"/>
          <a:stretch>
            <a:fillRect/>
          </a:stretch>
        </p:blipFill>
        <p:spPr bwMode="auto">
          <a:xfrm>
            <a:off x="0" y="836712"/>
            <a:ext cx="914400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3834"/>
          <a:stretch>
            <a:fillRect/>
          </a:stretch>
        </p:blipFill>
        <p:spPr bwMode="auto">
          <a:xfrm>
            <a:off x="-6029" y="908720"/>
            <a:ext cx="9150029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\Documents\15123807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http://img0.liveinternet.ru/images/attach/c/3/75/475/75475396_3019244_tuchk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4267" b="91467" l="18600" r="81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23" t="3035" r="21972" b="38358"/>
          <a:stretch/>
        </p:blipFill>
        <p:spPr bwMode="auto">
          <a:xfrm>
            <a:off x="1907704" y="908720"/>
            <a:ext cx="5493402" cy="4221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700545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-243408"/>
            <a:ext cx="906772" cy="129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0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0"/>
            <a:ext cx="906772" cy="129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4664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4664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6672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48680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0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20688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0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48680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51711E-6 L -0.00677 0.7493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5236E-6 L -0.00677 0.78076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39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5236E-6 L -0.00677 0.78076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81129E-6 L -0.02257 0.74931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" y="37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38298E-7 L -0.01806 0.78723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39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81129E-6 L -0.00677 0.75972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6.38298E-7 L -0.00677 0.79764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3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0046 L -0.01459 0.7877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" y="3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8.41813E-7 L -0.00677 0.70745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35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8.60315E-7 L -0.00677 0.69681 " pathEditMode="relative" rAng="0" ptsTypes="AA">
                                      <p:cBhvr>
                                        <p:cTn id="5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3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6.38298E-7 L -0.00677 0.82909 " pathEditMode="relative" rAng="0" ptsTypes="AA">
                                      <p:cBhvr>
                                        <p:cTn id="6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41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82979E-6 L 0.00122 0.65471 " pathEditMode="relative" rAng="0" ptsTypes="AA">
                                      <p:cBhvr>
                                        <p:cTn id="6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32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19056E-6 L -0.00226 0.74121 " pathEditMode="relative" rAng="0" ptsTypes="AA">
                                      <p:cBhvr>
                                        <p:cTn id="6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37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046 L -0.01476 0.81869 " pathEditMode="relative" rAng="0" ptsTypes="AA">
                                      <p:cBhvr>
                                        <p:cTn id="7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4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8.60315E-7 L -0.01458 0.68617 " pathEditMode="relative" rAng="0" ptsTypes="AA">
                                      <p:cBhvr>
                                        <p:cTn id="7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" y="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D:\Изображения\Картинки\изображения\85151874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http://parnasse.ru/images/content_photos/medium/8cd9f74420534442a9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5278" b="60833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419"/>
          <a:stretch/>
        </p:blipFill>
        <p:spPr bwMode="auto">
          <a:xfrm>
            <a:off x="-716301" y="1833816"/>
            <a:ext cx="5824724" cy="29523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parnasse.ru/images/content_photos/medium/8cd9f74420534442a9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5278" b="60833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419"/>
          <a:stretch/>
        </p:blipFill>
        <p:spPr bwMode="auto">
          <a:xfrm>
            <a:off x="3917073" y="2271580"/>
            <a:ext cx="6014042" cy="30482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0.liveinternet.ru/images/attach/c/3/75/475/75475396_3019244_tuchk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4267" b="91467" l="18600" r="8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23" t="3035" r="21972" b="38358"/>
          <a:stretch/>
        </p:blipFill>
        <p:spPr bwMode="auto">
          <a:xfrm>
            <a:off x="1411005" y="-319265"/>
            <a:ext cx="6526547" cy="44805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999" y="2492895"/>
            <a:ext cx="772406" cy="110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26" y="1798956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228" y="2788516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238" y="2433370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335" y="1647315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802" y="2163893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536" y="692696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117" y="884553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88" y="1983946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49" y="2615328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528" y="135392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436922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319" y="2241492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002" y="1831546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230067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077" y="290411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58" y="632352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367" y="2880485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6" y="1245030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696" y="231840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531" y="971582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02" y="3754711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076" y="3783920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793" y="3352426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37940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965" y="3216536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229" y="3041158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960" y="3046062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78200"/>
            <a:ext cx="556529" cy="80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3274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500034" y="714356"/>
            <a:ext cx="8390736" cy="5632311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Monotype Corsiva" pitchFamily="66" charset="0"/>
              </a:rPr>
              <a:t>  </a:t>
            </a:r>
            <a:r>
              <a:rPr lang="ru-RU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Основная задача педагогов и родителей — открыть для малыша особый мир звуков, сделать их привлекательными и значимыми, говорящими о чем-то важном.   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Вслушиваясь в слова, играя с ними, ребенок формирует свой слух, улучшает дикцию, стараясь приблизить звучание своей речи к тому, что он слышит от окружающих. В этих играх малыш учится различать «звучание» знакомых предметов, голоса животных, птиц и людей. Это требует от ребенка не только активного восприятия, но и хорошей памяти, внимания, развитого мышления и элементарного музыкального слуха. Уже в раннем возрасте детей можно познакомить со звучанием различных музыкальных инструментов. Дети звенят в колокольчик, играют с погремушками, стучат по бубну. Игра на музыкально-шумовых инструментах не требует большой подготовки, но приносит много радости малышам! Они довольно четко отбивают ритм на ложках, прислушиваясь к музыкальному сопровождению, то есть играют ансамблем! Отбивают ритм ладошкой по барабану. Кто быстрее, кто медленнее, в соответствии со своим темпераментом. Малыши могут и любят хлопать по любым поверхностям, все это говорит о том, что чувство ритма заложено у детей от природы. Так почему бы его не развивать с раннего возраста? Чувство ритма можно развивать через разные виды музыкальной деятельности: пение, слушание, ритмику, танцы. Хорошо развивает чувство ритма игра на музыкально – шумовых инструментах. Сегодня я  познакомлю вас с музыкально-дидактическими играми, приемами и упражнениями, которые я использую на  музыкальных занятиях.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1484784"/>
            <a:ext cx="8280920" cy="17281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«Угадай, что звучит»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://webstudio.biz/images/site/content/stati/bube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060848"/>
            <a:ext cx="2916941" cy="2664296"/>
          </a:xfrm>
          <a:prstGeom prst="rect">
            <a:avLst/>
          </a:prstGeom>
          <a:noFill/>
        </p:spPr>
      </p:pic>
      <p:pic>
        <p:nvPicPr>
          <p:cNvPr id="3" name="Picture 10" descr="http://volkhovschool7.moy.su/Aler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348880"/>
            <a:ext cx="1574304" cy="1574304"/>
          </a:xfrm>
          <a:prstGeom prst="rect">
            <a:avLst/>
          </a:prstGeom>
          <a:noFill/>
        </p:spPr>
      </p:pic>
      <p:pic>
        <p:nvPicPr>
          <p:cNvPr id="41989" name="Picture 5" descr="https://img-fotki.yandex.ru/get/5645/47407354.b64/0_119286_fa72b576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420888"/>
            <a:ext cx="1093981" cy="1728192"/>
          </a:xfrm>
          <a:prstGeom prst="rect">
            <a:avLst/>
          </a:prstGeom>
          <a:noFill/>
        </p:spPr>
      </p:pic>
      <p:pic>
        <p:nvPicPr>
          <p:cNvPr id="41995" name="Picture 11" descr="http://images.clipartpanda.com/drum-clipart-drum-clip-art-16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2060848"/>
            <a:ext cx="1944216" cy="1944216"/>
          </a:xfrm>
          <a:prstGeom prst="rect">
            <a:avLst/>
          </a:prstGeom>
          <a:noFill/>
        </p:spPr>
      </p:pic>
      <p:pic>
        <p:nvPicPr>
          <p:cNvPr id="41997" name="Picture 13" descr="http://www.clipartbest.com/cliparts/nTE/8oo/nTE8ooyT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3707904" y="1628800"/>
            <a:ext cx="1427571" cy="2492896"/>
          </a:xfrm>
          <a:prstGeom prst="rect">
            <a:avLst/>
          </a:prstGeom>
          <a:noFill/>
        </p:spPr>
      </p:pic>
      <p:pic>
        <p:nvPicPr>
          <p:cNvPr id="41999" name="Picture 15" descr="http://vipotkrytki.ru/pozdravleniya/s-novym-godom/images/PNG_9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908720"/>
            <a:ext cx="5316082" cy="398706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33  E" pathEditMode="relative" ptsTypes="">
                                      <p:cBhvr>
                                        <p:cTn id="18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33  E" pathEditMode="relative" ptsTypes="">
                                      <p:cBhvr>
                                        <p:cTn id="22" dur="20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ВНИМАНИЕ!!!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916832"/>
            <a:ext cx="828092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МУЗЫКАЛЬНО-ДИДАКТИЧЕСКИЕ ИГРЫ</a:t>
            </a:r>
            <a:endParaRPr lang="ru-RU" sz="5400" b="1" spc="50" dirty="0">
              <a:ln w="1143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484784"/>
            <a:ext cx="8208912" cy="17281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«Умные ножки»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861048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Цель: Уметь различать  характер музыки; 2-х частную форму.</a:t>
            </a:r>
            <a:br>
              <a:rPr lang="ru-RU" sz="2000" b="1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</a:b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gifki.org/data/media/106/muzhchina-animatsionnaya-kartinka-013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1949753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http://www.gifki.org/data/media/106/muzhchina-animatsionnaya-kartinka-013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221088"/>
            <a:ext cx="1949753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6" name="Picture 4" descr="http://900igr.net/up/datai/119052/0021-022-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204864"/>
            <a:ext cx="2664296" cy="3302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4" name="Picture 2" descr="http://www.gifki.org/data/media/106/muzhchina-animatsionnaya-kartinka-013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4221088"/>
            <a:ext cx="1949753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800" name="Picture 8" descr="http://animashki.kak2z.org/pic/6/detia-26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916832"/>
            <a:ext cx="942206" cy="1290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http://animashki.kak2z.org/pic/6/detia-26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916832"/>
            <a:ext cx="942206" cy="1290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510263" y="476672"/>
            <a:ext cx="5935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Ножками затопали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484784"/>
            <a:ext cx="8208912" cy="17281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«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Большие и маленькие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861048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Цель: Уметь различать  долгие и короткие звуки.</a:t>
            </a:r>
            <a:br>
              <a:rPr lang="ru-RU" sz="2000" b="1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</a:b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ttp://kartinki.info/uploads/posts/2016-06/1464771215_17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57192"/>
            <a:ext cx="3114675" cy="1323975"/>
          </a:xfrm>
          <a:prstGeom prst="rect">
            <a:avLst/>
          </a:prstGeom>
          <a:noFill/>
        </p:spPr>
      </p:pic>
      <p:pic>
        <p:nvPicPr>
          <p:cNvPr id="4" name="Picture 4" descr="http://kartinki.info/uploads/posts/2016-06/1464771215_17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221088"/>
            <a:ext cx="3114675" cy="1323975"/>
          </a:xfrm>
          <a:prstGeom prst="rect">
            <a:avLst/>
          </a:prstGeom>
          <a:noFill/>
        </p:spPr>
      </p:pic>
      <p:pic>
        <p:nvPicPr>
          <p:cNvPr id="5" name="Picture 4" descr="http://kartinki.info/uploads/posts/2016-06/1464771215_17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212976"/>
            <a:ext cx="3114675" cy="1323975"/>
          </a:xfrm>
          <a:prstGeom prst="rect">
            <a:avLst/>
          </a:prstGeom>
          <a:noFill/>
        </p:spPr>
      </p:pic>
      <p:pic>
        <p:nvPicPr>
          <p:cNvPr id="6" name="Picture 4" descr="http://kartinki.info/uploads/posts/2016-06/1464771215_17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4221088"/>
            <a:ext cx="3114675" cy="1323975"/>
          </a:xfrm>
          <a:prstGeom prst="rect">
            <a:avLst/>
          </a:prstGeom>
          <a:noFill/>
        </p:spPr>
      </p:pic>
      <p:pic>
        <p:nvPicPr>
          <p:cNvPr id="7" name="Picture 4" descr="http://kartinki.info/uploads/posts/2016-06/1464771215_17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9079" y="188640"/>
            <a:ext cx="9213079" cy="39162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1520" y="188640"/>
            <a:ext cx="5935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Большие ноги шли по дороге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21354881">
            <a:off x="1691680" y="5949280"/>
            <a:ext cx="7452320" cy="63529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маленькие ножки бежали по дорожке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484784"/>
            <a:ext cx="8280920" cy="17281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«Громко-тихо»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861048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Цель:  Развитие  тембрового и  динамического слуха</a:t>
            </a:r>
            <a:br>
              <a:rPr lang="ru-RU" sz="2000" b="1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</a:b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3412</TotalTime>
  <Words>201</Words>
  <Application>Microsoft Office PowerPoint</Application>
  <PresentationFormat>Экран (4:3)</PresentationFormat>
  <Paragraphs>43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«Развитие слухового восприятия у детей младшего дошкольного возраста».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Музыкальные занятия 2 младшая группа</dc:title>
  <dc:creator>Татьяна</dc:creator>
  <cp:lastModifiedBy>buh1</cp:lastModifiedBy>
  <cp:revision>360</cp:revision>
  <dcterms:created xsi:type="dcterms:W3CDTF">2015-09-14T20:40:39Z</dcterms:created>
  <dcterms:modified xsi:type="dcterms:W3CDTF">2022-04-13T06:03:03Z</dcterms:modified>
</cp:coreProperties>
</file>