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8" r:id="rId5"/>
    <p:sldId id="258" r:id="rId6"/>
    <p:sldId id="272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76197" autoAdjust="0"/>
  </p:normalViewPr>
  <p:slideViewPr>
    <p:cSldViewPr>
      <p:cViewPr>
        <p:scale>
          <a:sx n="78" d="100"/>
          <a:sy n="78" d="100"/>
        </p:scale>
        <p:origin x="-167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Занятие </a:t>
            </a:r>
            <a:r>
              <a:rPr lang="ru-RU" dirty="0" err="1" smtClean="0"/>
              <a:t>беговелом</a:t>
            </a:r>
            <a:r>
              <a:rPr lang="ru-RU" dirty="0" smtClean="0"/>
              <a:t> прежде всего призвано научить</a:t>
            </a:r>
            <a:r>
              <a:rPr lang="ru-RU" baseline="0" dirty="0" smtClean="0"/>
              <a:t> ребенка держать баланс. </a:t>
            </a:r>
            <a:r>
              <a:rPr lang="ru-RU" dirty="0" smtClean="0"/>
              <a:t>На занятиях детей стремятся обучить езде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различными </a:t>
            </a:r>
            <a:r>
              <a:rPr lang="ru-RU" dirty="0" smtClean="0"/>
              <a:t>препятствиями, трюкам (встать на подножку,</a:t>
            </a:r>
            <a:r>
              <a:rPr lang="ru-RU" baseline="0" dirty="0" smtClean="0"/>
              <a:t> встать на сидение, положить ноги на руль и т.д.)</a:t>
            </a:r>
            <a:r>
              <a:rPr lang="ru-RU" dirty="0" smtClean="0"/>
              <a:t>. Достаточно</a:t>
            </a:r>
            <a:r>
              <a:rPr lang="ru-RU" baseline="0" dirty="0" smtClean="0"/>
              <a:t> регулярно проводятся соревнования, </a:t>
            </a:r>
            <a:r>
              <a:rPr lang="ru-RU" baseline="0" dirty="0" smtClean="0"/>
              <a:t>которые всегда являются праздничным действием.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59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Занятие </a:t>
            </a:r>
            <a:r>
              <a:rPr lang="ru-RU" dirty="0" err="1" smtClean="0"/>
              <a:t>беговелом</a:t>
            </a:r>
            <a:r>
              <a:rPr lang="ru-RU" dirty="0" smtClean="0"/>
              <a:t> прежде всего призвано научить</a:t>
            </a:r>
            <a:r>
              <a:rPr lang="ru-RU" baseline="0" dirty="0" smtClean="0"/>
              <a:t> ребенка держать баланс. </a:t>
            </a:r>
            <a:r>
              <a:rPr lang="ru-RU" dirty="0" smtClean="0"/>
              <a:t>На занятиях детей стремятся обучить езде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различными </a:t>
            </a:r>
            <a:r>
              <a:rPr lang="ru-RU" dirty="0" smtClean="0"/>
              <a:t>препятствиями, трюкам (встать на подножку,</a:t>
            </a:r>
            <a:r>
              <a:rPr lang="ru-RU" baseline="0" dirty="0" smtClean="0"/>
              <a:t> встать на сидение, положить ноги на руль и т.д.)</a:t>
            </a:r>
            <a:r>
              <a:rPr lang="ru-RU" dirty="0" smtClean="0"/>
              <a:t>. Достаточно</a:t>
            </a:r>
            <a:r>
              <a:rPr lang="ru-RU" baseline="0" dirty="0" smtClean="0"/>
              <a:t> регулярно проводятся соревнования, </a:t>
            </a:r>
            <a:r>
              <a:rPr lang="ru-RU" baseline="0" dirty="0" smtClean="0"/>
              <a:t>которые всегда являются праздничным действием.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59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Ползу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59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59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па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па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t>23.05.2018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23"/>
          <p:cNvSpPr/>
          <p:nvPr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ru-RU" smtClean="0"/>
              <a:pPr/>
              <a:t>23.05.2018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1864" y="620688"/>
            <a:ext cx="6336704" cy="3230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45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Физическое, познавательное и художественно-эстетическое </a:t>
            </a:r>
            <a:r>
              <a:rPr lang="ru-RU" sz="45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br>
              <a:rPr lang="ru-RU" sz="45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3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3 до 4 лет</a:t>
            </a:r>
            <a:endParaRPr lang="ru-RU" sz="33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07968" y="4005064"/>
            <a:ext cx="5103440" cy="691346"/>
          </a:xfrm>
        </p:spPr>
        <p:txBody>
          <a:bodyPr>
            <a:noAutofit/>
          </a:bodyPr>
          <a:lstStyle/>
          <a:p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наш опыт (семья Галкиных)</a:t>
            </a:r>
          </a:p>
        </p:txBody>
      </p:sp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64" y="332656"/>
            <a:ext cx="2106000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5956920" cy="671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1268760"/>
            <a:ext cx="5760640" cy="1152128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Секция </a:t>
            </a:r>
            <a:r>
              <a:rPr lang="ru-RU" sz="3000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легоконструирование</a:t>
            </a:r>
            <a:endParaRPr lang="ru-RU" sz="30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ЦДО «Контакт»</a:t>
            </a:r>
            <a:endParaRPr lang="ru-RU" sz="30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08" y="333669"/>
            <a:ext cx="2143052" cy="2857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415480" y="2521096"/>
            <a:ext cx="5112568" cy="148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600"/>
              </a:spcBef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Выбирая </a:t>
            </a: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</a:rPr>
              <a:t>эту секцию нужно 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учитывать, что 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 мнению специалистов, </a:t>
            </a:r>
            <a:r>
              <a:rPr lang="ru-RU" sz="2500" i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легоконструирование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в полном смысле этого может преподаваться детям не ранее пяти лет.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429000"/>
            <a:ext cx="2106000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536" y="3429000"/>
            <a:ext cx="2106000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15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92" y="1345728"/>
            <a:ext cx="2487832" cy="1865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5956920" cy="671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48" y="1268760"/>
            <a:ext cx="5760640" cy="1152128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Секция </a:t>
            </a:r>
            <a:r>
              <a:rPr lang="ru-RU" sz="3000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легоконструирование</a:t>
            </a:r>
            <a:endParaRPr lang="ru-RU" sz="30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ЦДО «Контакт»</a:t>
            </a:r>
            <a:endParaRPr lang="ru-RU" sz="30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16" y="1340768"/>
            <a:ext cx="1979195" cy="2638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271464" y="2593104"/>
            <a:ext cx="4680520" cy="148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ожидаемый результат:</a:t>
            </a:r>
          </a:p>
          <a:p>
            <a:pPr marL="4572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развитие прежде всего творческих навыков</a:t>
            </a:r>
            <a:endParaRPr lang="ru-RU" sz="25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ru-RU" sz="2500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80" y="4227422"/>
            <a:ext cx="2487832" cy="1865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584" y="3499995"/>
            <a:ext cx="1944976" cy="2593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82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07" y="3573242"/>
            <a:ext cx="2987211" cy="224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5956920" cy="671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ЭСТЕТИЧЕСКОЕ ВОСПИТАНИЕ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08" y="1196752"/>
            <a:ext cx="6264696" cy="11521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Тюменский театр кукол и масок</a:t>
            </a:r>
            <a:endParaRPr lang="ru-RU" sz="16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Молодежный театр имени </a:t>
            </a:r>
            <a:endParaRPr lang="ru-RU" sz="30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С.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Загоруйко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«Ангажемент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lang="ru-RU" sz="30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516" y="524071"/>
            <a:ext cx="1979100" cy="2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199456" y="2708920"/>
            <a:ext cx="4680520" cy="148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Очень рекомендую для детей нашего возраста репертуар малого зала, так называемый «театр на подушках». Особенно для тех кто только знакомится с театром. Небольшой помещение, малое количество зрителей, представление часто имеют интерактивные элементы.</a:t>
            </a:r>
          </a:p>
          <a:p>
            <a:pPr marL="4572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ru-RU" sz="2500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07574" y="3880334"/>
            <a:ext cx="2918586" cy="1939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53" y="524073"/>
            <a:ext cx="1979099" cy="2638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41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7848" y="2708920"/>
            <a:ext cx="7272808" cy="1296144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4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5956920" cy="67173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1268760"/>
            <a:ext cx="5760640" cy="11521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</a:t>
            </a: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екция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беговелов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</a:t>
            </a:r>
            <a:b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велоспорта на базе ДЮСШ № 4</a:t>
            </a:r>
          </a:p>
          <a:p>
            <a:pPr marL="45720" indent="0">
              <a:buNone/>
            </a:pPr>
            <a:endParaRPr lang="ru-RU" sz="30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61" y="692696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852936"/>
            <a:ext cx="3583723" cy="2687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343472" y="2348880"/>
            <a:ext cx="4680520" cy="148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Занятие </a:t>
            </a:r>
            <a:r>
              <a:rPr lang="ru-RU" sz="2500" i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беговелом</a:t>
            </a: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прежде всего призвано научить ребенка держать баланс. </a:t>
            </a:r>
            <a:endParaRPr lang="ru-RU" sz="25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" indent="0"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занятиях детей стремятся обучить езде с</a:t>
            </a:r>
            <a:r>
              <a:rPr lang="en-US" sz="25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различными препятствиями, 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некоторым трюкам </a:t>
            </a: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(встать на подножку, встать на сидение, положить ноги на руль и т.д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.).</a:t>
            </a:r>
            <a:endParaRPr lang="ru-RU" sz="2500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39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5956920" cy="67173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1268760"/>
            <a:ext cx="5760640" cy="11521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</a:t>
            </a: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екция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беговелов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</a:t>
            </a:r>
            <a:b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велоспорта на базе ДЮСШ № 4</a:t>
            </a:r>
          </a:p>
          <a:p>
            <a:pPr marL="45720" indent="0">
              <a:buNone/>
            </a:pPr>
            <a:endParaRPr lang="ru-RU" sz="30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434652"/>
            <a:ext cx="2520280" cy="3360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12" y="697806"/>
            <a:ext cx="2692635" cy="359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343472" y="2492896"/>
            <a:ext cx="4680520" cy="148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Занятие 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проходят как в зале так и на улице. </a:t>
            </a:r>
          </a:p>
          <a:p>
            <a:pPr marL="45720" indent="0"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Достаточно </a:t>
            </a: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регулярно проводятся соревнования, которые всегда являются праздничным 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действием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9525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8" r="-1074"/>
          <a:stretch/>
        </p:blipFill>
        <p:spPr>
          <a:xfrm>
            <a:off x="8760632" y="332656"/>
            <a:ext cx="3024000" cy="272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5956920" cy="67173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1268760"/>
            <a:ext cx="5760640" cy="11521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секция </a:t>
            </a:r>
            <a:r>
              <a:rPr lang="ru-RU" sz="3000" i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беговелов</a:t>
            </a: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</a:t>
            </a:r>
            <a:b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велоспорта на базе ДЮСШ № 4</a:t>
            </a:r>
          </a:p>
          <a:p>
            <a:pPr marL="45720" indent="0">
              <a:buNone/>
            </a:pPr>
            <a:endParaRPr lang="ru-RU" sz="30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9" r="-1436"/>
          <a:stretch/>
        </p:blipFill>
        <p:spPr>
          <a:xfrm>
            <a:off x="5648210" y="3212976"/>
            <a:ext cx="298800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3" r="26431"/>
          <a:stretch/>
        </p:blipFill>
        <p:spPr>
          <a:xfrm>
            <a:off x="7724682" y="2176439"/>
            <a:ext cx="2331758" cy="2332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415480" y="2449088"/>
            <a:ext cx="4680520" cy="148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 было самоцелью, но как видимый результат:</a:t>
            </a:r>
          </a:p>
          <a:p>
            <a:pPr marL="45720" indent="0"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этой весной Ярослав катается на двухколесном велосипеде</a:t>
            </a:r>
          </a:p>
          <a:p>
            <a:pPr marL="45720" indent="0">
              <a:buFont typeface="Arial" panose="020B0604020202020204" pitchFamily="34" charset="0"/>
              <a:buNone/>
            </a:pPr>
            <a:endParaRPr lang="ru-RU" sz="2500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512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509824"/>
            <a:ext cx="3839999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5956920" cy="6717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1268760"/>
            <a:ext cx="5760640" cy="11521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Центр раннего плавания ЖЕМЧУЖИНКА</a:t>
            </a:r>
            <a:endParaRPr lang="ru-RU" sz="30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" indent="0">
              <a:buNone/>
            </a:pPr>
            <a:endParaRPr lang="ru-RU" sz="30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32" y="2852936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415480" y="2449088"/>
            <a:ext cx="4680520" cy="148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ользу занятий на воде невозможно переоценить.</a:t>
            </a:r>
          </a:p>
          <a:p>
            <a:pPr marL="4572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Занятия проходят в группах по 4 человека. Родители могут наблюдать за процессом по телевизору в зоне ожидания.</a:t>
            </a:r>
          </a:p>
          <a:p>
            <a:pPr marL="4572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 игровой форме детей учат держаться на воде, плавать, нырять.</a:t>
            </a:r>
            <a:endParaRPr lang="ru-RU" sz="25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" indent="0">
              <a:buFont typeface="Arial" panose="020B0604020202020204" pitchFamily="34" charset="0"/>
              <a:buNone/>
            </a:pPr>
            <a:endParaRPr lang="ru-RU" sz="2500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76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5956920" cy="671736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80" y="1268760"/>
            <a:ext cx="5760640" cy="11521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Центр раннего плавания ЖЕМЧУЖИНКА</a:t>
            </a:r>
            <a:endParaRPr lang="ru-RU" sz="30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" indent="0">
              <a:buNone/>
            </a:pPr>
            <a:endParaRPr lang="ru-RU" sz="30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93" y="674694"/>
            <a:ext cx="4632515" cy="3474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415480" y="2204864"/>
            <a:ext cx="5040560" cy="148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как результат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Ярослав </a:t>
            </a: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</a:rPr>
              <a:t>совершенно 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 боится 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воды. В бассейне чувствует себя настолько 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свободно, что иногда становиться страшно.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Однако, по личному опыту и из</a:t>
            </a:r>
            <a:endParaRPr lang="ru-RU" sz="2500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15479" y="4437112"/>
            <a:ext cx="10009113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buNone/>
            </a:pP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</a:rPr>
              <a:t>рассказов других родителей, 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не стоит </a:t>
            </a: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</a:rPr>
              <a:t>ожидать в 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</a:rPr>
              <a:t>этом 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возрасте такого же поведения на открытой воде, в частности на море. Открытое водное пространство, волны вызывают опасение многих малышей знакомых с водой по посещениям бассейна.</a:t>
            </a:r>
            <a:endParaRPr lang="ru-RU" sz="2500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87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306196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5956920" cy="671736"/>
          </a:xfrm>
        </p:spPr>
        <p:txBody>
          <a:bodyPr anchor="t"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ХУДОЖЕСТВЕННО-ЭСТЕТИЧЕСКОЕ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800" y="1916832"/>
            <a:ext cx="6480720" cy="11521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Отделение спортивного бального танца на базе ДЮСШ «Прибой»</a:t>
            </a:r>
            <a:endParaRPr lang="ru-RU" sz="30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" indent="0">
              <a:buNone/>
            </a:pPr>
            <a:endParaRPr lang="ru-RU" sz="30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36" y="3069240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558800" y="2881136"/>
            <a:ext cx="5976664" cy="2204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Находится на стыке физического и художественно-эстетического воспитания.</a:t>
            </a:r>
          </a:p>
          <a:p>
            <a:pPr marL="4572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Здесь мы встретили строго и горячо любимого педагога.</a:t>
            </a:r>
          </a:p>
          <a:p>
            <a:pPr marL="4572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 столь юном возрасте воспитанники этого отделения уже принимали участие в соревнованиях и выходили на паркет наравне со взрослыми.</a:t>
            </a:r>
            <a:endParaRPr lang="ru-RU" sz="25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" indent="0">
              <a:buFont typeface="Arial" panose="020B0604020202020204" pitchFamily="34" charset="0"/>
              <a:buNone/>
            </a:pPr>
            <a:endParaRPr lang="ru-RU" sz="2500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44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5956920" cy="671736"/>
          </a:xfrm>
        </p:spPr>
        <p:txBody>
          <a:bodyPr anchor="t"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ХУДОЖЕСТВЕННО-ЭСТЕТИЧЕСКОЕ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9496" y="1916832"/>
            <a:ext cx="6264696" cy="11521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Отделение спортивного бального танца на базе ДЮСШ «Прибой»</a:t>
            </a:r>
            <a:endParaRPr lang="ru-RU" sz="30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" indent="0">
              <a:buNone/>
            </a:pPr>
            <a:endParaRPr lang="ru-RU" sz="30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559496" y="3025152"/>
            <a:ext cx="6192688" cy="2204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</a:rPr>
              <a:t>как результат:</a:t>
            </a:r>
          </a:p>
          <a:p>
            <a:pPr marL="45720" indent="0"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более четкое ориентирование Ярославом своего тела в пространстве считаю заслугой в большей мере именно этой </a:t>
            </a:r>
            <a:r>
              <a:rPr lang="ru-RU" sz="25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</a:t>
            </a: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екции</a:t>
            </a:r>
            <a:endParaRPr lang="ru-RU" sz="25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" indent="0">
              <a:buFont typeface="Arial" panose="020B0604020202020204" pitchFamily="34" charset="0"/>
              <a:buNone/>
            </a:pPr>
            <a:endParaRPr lang="ru-RU" sz="2500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video-16c1797f8b5e5d4b186629e6a15abc59-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7212" y="476672"/>
            <a:ext cx="374441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14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543632"/>
            <a:ext cx="1979099" cy="2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5956920" cy="671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48" y="1268760"/>
            <a:ext cx="5760640" cy="1152128"/>
          </a:xfrm>
        </p:spPr>
        <p:txBody>
          <a:bodyPr>
            <a:noAutofit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Секция </a:t>
            </a:r>
            <a:r>
              <a:rPr lang="ru-RU" sz="3000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легоконструирование</a:t>
            </a:r>
            <a:endParaRPr lang="ru-RU" sz="30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ЦДО «Контакт»</a:t>
            </a:r>
            <a:endParaRPr lang="ru-RU" sz="30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3448560"/>
            <a:ext cx="1979100" cy="2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127448" y="2348880"/>
            <a:ext cx="4680520" cy="148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Занятие на данный момент проходит в группе из 3-х человек.</a:t>
            </a:r>
          </a:p>
          <a:p>
            <a:pPr marL="4572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ru-RU" sz="25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Конструирование и моделирование понимается в широком смысле, поэтому занятия не ограничиваются одним конструктором ЛЕГО. Занятия могут включать работу с бумагой, тестом.</a:t>
            </a:r>
            <a:endParaRPr lang="ru-RU" sz="25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ru-RU" sz="2500" i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35" y="3454496"/>
            <a:ext cx="1979099" cy="2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53" y="524072"/>
            <a:ext cx="1979099" cy="2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957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17345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9d035d7d-02e5-4a00-8b62-9a556aabc7b5" xsi:nil="true"/>
    <AssetExpire xmlns="9d035d7d-02e5-4a00-8b62-9a556aabc7b5">2029-01-01T08:00:00+00:00</AssetExpire>
    <CampaignTagsTaxHTField0 xmlns="9d035d7d-02e5-4a00-8b62-9a556aabc7b5">
      <Terms xmlns="http://schemas.microsoft.com/office/infopath/2007/PartnerControls"/>
    </CampaignTagsTaxHTField0>
    <IntlLangReviewDate xmlns="9d035d7d-02e5-4a00-8b62-9a556aabc7b5" xsi:nil="true"/>
    <TPFriendlyName xmlns="9d035d7d-02e5-4a00-8b62-9a556aabc7b5" xsi:nil="true"/>
    <IntlLangReview xmlns="9d035d7d-02e5-4a00-8b62-9a556aabc7b5">false</IntlLangReview>
    <LocLastLocAttemptVersionLookup xmlns="9d035d7d-02e5-4a00-8b62-9a556aabc7b5">854417</LocLastLocAttemptVersionLookup>
    <PolicheckWords xmlns="9d035d7d-02e5-4a00-8b62-9a556aabc7b5" xsi:nil="true"/>
    <SubmitterId xmlns="9d035d7d-02e5-4a00-8b62-9a556aabc7b5" xsi:nil="true"/>
    <AcquiredFrom xmlns="9d035d7d-02e5-4a00-8b62-9a556aabc7b5">Internal MS</AcquiredFrom>
    <EditorialStatus xmlns="9d035d7d-02e5-4a00-8b62-9a556aabc7b5">Complete</EditorialStatus>
    <Markets xmlns="9d035d7d-02e5-4a00-8b62-9a556aabc7b5"/>
    <OriginAsset xmlns="9d035d7d-02e5-4a00-8b62-9a556aabc7b5" xsi:nil="true"/>
    <AssetStart xmlns="9d035d7d-02e5-4a00-8b62-9a556aabc7b5">2012-08-29T21:24:00+00:00</AssetStart>
    <FriendlyTitle xmlns="9d035d7d-02e5-4a00-8b62-9a556aabc7b5" xsi:nil="true"/>
    <MarketSpecific xmlns="9d035d7d-02e5-4a00-8b62-9a556aabc7b5">false</MarketSpecific>
    <TPNamespace xmlns="9d035d7d-02e5-4a00-8b62-9a556aabc7b5" xsi:nil="true"/>
    <PublishStatusLookup xmlns="9d035d7d-02e5-4a00-8b62-9a556aabc7b5">
      <Value>460376</Value>
    </PublishStatusLookup>
    <APAuthor xmlns="9d035d7d-02e5-4a00-8b62-9a556aabc7b5">
      <UserInfo>
        <DisplayName>REDMOND\kristaa</DisplayName>
        <AccountId>136</AccountId>
        <AccountType/>
      </UserInfo>
    </APAuthor>
    <TPCommandLine xmlns="9d035d7d-02e5-4a00-8b62-9a556aabc7b5" xsi:nil="true"/>
    <IntlLangReviewer xmlns="9d035d7d-02e5-4a00-8b62-9a556aabc7b5" xsi:nil="true"/>
    <OpenTemplate xmlns="9d035d7d-02e5-4a00-8b62-9a556aabc7b5">true</OpenTemplate>
    <CSXSubmissionDate xmlns="9d035d7d-02e5-4a00-8b62-9a556aabc7b5" xsi:nil="true"/>
    <TaxCatchAll xmlns="9d035d7d-02e5-4a00-8b62-9a556aabc7b5"/>
    <Manager xmlns="9d035d7d-02e5-4a00-8b62-9a556aabc7b5" xsi:nil="true"/>
    <NumericId xmlns="9d035d7d-02e5-4a00-8b62-9a556aabc7b5" xsi:nil="true"/>
    <ParentAssetId xmlns="9d035d7d-02e5-4a00-8b62-9a556aabc7b5" xsi:nil="true"/>
    <OriginalSourceMarket xmlns="9d035d7d-02e5-4a00-8b62-9a556aabc7b5">english</OriginalSourceMarket>
    <ApprovalStatus xmlns="9d035d7d-02e5-4a00-8b62-9a556aabc7b5">InProgress</ApprovalStatus>
    <TPComponent xmlns="9d035d7d-02e5-4a00-8b62-9a556aabc7b5" xsi:nil="true"/>
    <EditorialTags xmlns="9d035d7d-02e5-4a00-8b62-9a556aabc7b5" xsi:nil="true"/>
    <TPExecutable xmlns="9d035d7d-02e5-4a00-8b62-9a556aabc7b5" xsi:nil="true"/>
    <TPLaunchHelpLink xmlns="9d035d7d-02e5-4a00-8b62-9a556aabc7b5" xsi:nil="true"/>
    <LocComments xmlns="9d035d7d-02e5-4a00-8b62-9a556aabc7b5" xsi:nil="true"/>
    <LocRecommendedHandoff xmlns="9d035d7d-02e5-4a00-8b62-9a556aabc7b5" xsi:nil="true"/>
    <SourceTitle xmlns="9d035d7d-02e5-4a00-8b62-9a556aabc7b5" xsi:nil="true"/>
    <CSXUpdate xmlns="9d035d7d-02e5-4a00-8b62-9a556aabc7b5">false</CSXUpdate>
    <IntlLocPriority xmlns="9d035d7d-02e5-4a00-8b62-9a556aabc7b5" xsi:nil="true"/>
    <UAProjectedTotalWords xmlns="9d035d7d-02e5-4a00-8b62-9a556aabc7b5" xsi:nil="true"/>
    <AssetType xmlns="9d035d7d-02e5-4a00-8b62-9a556aabc7b5">TP</AssetType>
    <MachineTranslated xmlns="9d035d7d-02e5-4a00-8b62-9a556aabc7b5">false</MachineTranslated>
    <OutputCachingOn xmlns="9d035d7d-02e5-4a00-8b62-9a556aabc7b5">false</OutputCachingOn>
    <TemplateStatus xmlns="9d035d7d-02e5-4a00-8b62-9a556aabc7b5">Complete</TemplateStatus>
    <IsSearchable xmlns="9d035d7d-02e5-4a00-8b62-9a556aabc7b5">true</IsSearchable>
    <ContentItem xmlns="9d035d7d-02e5-4a00-8b62-9a556aabc7b5" xsi:nil="true"/>
    <HandoffToMSDN xmlns="9d035d7d-02e5-4a00-8b62-9a556aabc7b5" xsi:nil="true"/>
    <ShowIn xmlns="9d035d7d-02e5-4a00-8b62-9a556aabc7b5">Show everywhere</ShowIn>
    <ThumbnailAssetId xmlns="9d035d7d-02e5-4a00-8b62-9a556aabc7b5" xsi:nil="true"/>
    <UALocComments xmlns="9d035d7d-02e5-4a00-8b62-9a556aabc7b5" xsi:nil="true"/>
    <UALocRecommendation xmlns="9d035d7d-02e5-4a00-8b62-9a556aabc7b5">Localize</UALocRecommendation>
    <LastModifiedDateTime xmlns="9d035d7d-02e5-4a00-8b62-9a556aabc7b5" xsi:nil="true"/>
    <LegacyData xmlns="9d035d7d-02e5-4a00-8b62-9a556aabc7b5" xsi:nil="true"/>
    <LocManualTestRequired xmlns="9d035d7d-02e5-4a00-8b62-9a556aabc7b5">false</LocManualTestRequired>
    <LocMarketGroupTiers2 xmlns="9d035d7d-02e5-4a00-8b62-9a556aabc7b5" xsi:nil="true"/>
    <ClipArtFilename xmlns="9d035d7d-02e5-4a00-8b62-9a556aabc7b5" xsi:nil="true"/>
    <TPApplication xmlns="9d035d7d-02e5-4a00-8b62-9a556aabc7b5" xsi:nil="true"/>
    <CSXHash xmlns="9d035d7d-02e5-4a00-8b62-9a556aabc7b5" xsi:nil="true"/>
    <DirectSourceMarket xmlns="9d035d7d-02e5-4a00-8b62-9a556aabc7b5">english</DirectSourceMarket>
    <PrimaryImageGen xmlns="9d035d7d-02e5-4a00-8b62-9a556aabc7b5">true</PrimaryImageGen>
    <PlannedPubDate xmlns="9d035d7d-02e5-4a00-8b62-9a556aabc7b5" xsi:nil="true"/>
    <CSXSubmissionMarket xmlns="9d035d7d-02e5-4a00-8b62-9a556aabc7b5" xsi:nil="true"/>
    <Downloads xmlns="9d035d7d-02e5-4a00-8b62-9a556aabc7b5">0</Downloads>
    <ArtSampleDocs xmlns="9d035d7d-02e5-4a00-8b62-9a556aabc7b5" xsi:nil="true"/>
    <TrustLevel xmlns="9d035d7d-02e5-4a00-8b62-9a556aabc7b5">1 Microsoft Managed Content</TrustLevel>
    <BlockPublish xmlns="9d035d7d-02e5-4a00-8b62-9a556aabc7b5">false</BlockPublish>
    <TPLaunchHelpLinkType xmlns="9d035d7d-02e5-4a00-8b62-9a556aabc7b5">Template</TPLaunchHelpLinkType>
    <LocalizationTagsTaxHTField0 xmlns="9d035d7d-02e5-4a00-8b62-9a556aabc7b5">
      <Terms xmlns="http://schemas.microsoft.com/office/infopath/2007/PartnerControls"/>
    </LocalizationTagsTaxHTField0>
    <BusinessGroup xmlns="9d035d7d-02e5-4a00-8b62-9a556aabc7b5" xsi:nil="true"/>
    <Providers xmlns="9d035d7d-02e5-4a00-8b62-9a556aabc7b5" xsi:nil="true"/>
    <TemplateTemplateType xmlns="9d035d7d-02e5-4a00-8b62-9a556aabc7b5">PowerPoint Presentation Template</TemplateTemplateType>
    <TimesCloned xmlns="9d035d7d-02e5-4a00-8b62-9a556aabc7b5" xsi:nil="true"/>
    <TPAppVersion xmlns="9d035d7d-02e5-4a00-8b62-9a556aabc7b5" xsi:nil="true"/>
    <VoteCount xmlns="9d035d7d-02e5-4a00-8b62-9a556aabc7b5" xsi:nil="true"/>
    <AverageRating xmlns="9d035d7d-02e5-4a00-8b62-9a556aabc7b5" xsi:nil="true"/>
    <FeatureTagsTaxHTField0 xmlns="9d035d7d-02e5-4a00-8b62-9a556aabc7b5">
      <Terms xmlns="http://schemas.microsoft.com/office/infopath/2007/PartnerControls"/>
    </FeatureTagsTaxHTField0>
    <Provider xmlns="9d035d7d-02e5-4a00-8b62-9a556aabc7b5" xsi:nil="true"/>
    <UACurrentWords xmlns="9d035d7d-02e5-4a00-8b62-9a556aabc7b5" xsi:nil="true"/>
    <AssetId xmlns="9d035d7d-02e5-4a00-8b62-9a556aabc7b5">TP103417342</AssetId>
    <TPClientViewer xmlns="9d035d7d-02e5-4a00-8b62-9a556aabc7b5" xsi:nil="true"/>
    <DSATActionTaken xmlns="9d035d7d-02e5-4a00-8b62-9a556aabc7b5" xsi:nil="true"/>
    <APEditor xmlns="9d035d7d-02e5-4a00-8b62-9a556aabc7b5">
      <UserInfo>
        <DisplayName/>
        <AccountId xsi:nil="true"/>
        <AccountType/>
      </UserInfo>
    </APEditor>
    <TPInstallLocation xmlns="9d035d7d-02e5-4a00-8b62-9a556aabc7b5" xsi:nil="true"/>
    <OOCacheId xmlns="9d035d7d-02e5-4a00-8b62-9a556aabc7b5" xsi:nil="true"/>
    <IsDeleted xmlns="9d035d7d-02e5-4a00-8b62-9a556aabc7b5">false</IsDeleted>
    <PublishTargets xmlns="9d035d7d-02e5-4a00-8b62-9a556aabc7b5">OfficeOnlineVNext</PublishTargets>
    <ApprovalLog xmlns="9d035d7d-02e5-4a00-8b62-9a556aabc7b5" xsi:nil="true"/>
    <BugNumber xmlns="9d035d7d-02e5-4a00-8b62-9a556aabc7b5" xsi:nil="true"/>
    <CrawlForDependencies xmlns="9d035d7d-02e5-4a00-8b62-9a556aabc7b5">false</CrawlForDependencies>
    <InternalTagsTaxHTField0 xmlns="9d035d7d-02e5-4a00-8b62-9a556aabc7b5">
      <Terms xmlns="http://schemas.microsoft.com/office/infopath/2007/PartnerControls"/>
    </InternalTagsTaxHTField0>
    <LastHandOff xmlns="9d035d7d-02e5-4a00-8b62-9a556aabc7b5" xsi:nil="true"/>
    <Milestone xmlns="9d035d7d-02e5-4a00-8b62-9a556aabc7b5" xsi:nil="true"/>
    <OriginalRelease xmlns="9d035d7d-02e5-4a00-8b62-9a556aabc7b5">15</OriginalRelease>
    <RecommendationsModifier xmlns="9d035d7d-02e5-4a00-8b62-9a556aabc7b5" xsi:nil="true"/>
    <ScenarioTagsTaxHTField0 xmlns="9d035d7d-02e5-4a00-8b62-9a556aabc7b5">
      <Terms xmlns="http://schemas.microsoft.com/office/infopath/2007/PartnerControls"/>
    </ScenarioTagsTaxHTField0>
    <UANotes xmlns="9d035d7d-02e5-4a00-8b62-9a556aabc7b5" xsi:nil="true"/>
    <Component xmlns="91e8d559-4d54-460d-ba58-5d5027f88b4d" xsi:nil="true"/>
    <Description0 xmlns="91e8d559-4d54-460d-ba58-5d5027f88b4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4DE397-0B2A-44AA-BD2A-4DA5ABEBCC0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91e8d559-4d54-460d-ba58-5d5027f88b4d"/>
    <ds:schemaRef ds:uri="http://purl.org/dc/elements/1.1/"/>
    <ds:schemaRef ds:uri="http://purl.org/dc/dcmitype/"/>
    <ds:schemaRef ds:uri="9d035d7d-02e5-4a00-8b62-9a556aabc7b5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FF6B30-A039-4B04-B801-17C2845495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tf03417345</Template>
  <TotalTime>0</TotalTime>
  <Words>555</Words>
  <Application>Microsoft Office PowerPoint</Application>
  <PresentationFormat>Произвольный</PresentationFormat>
  <Paragraphs>62</Paragraphs>
  <Slides>13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tf03417345</vt:lpstr>
      <vt:lpstr>Физическое, познавательное и художественно-эстетическое развитие  от 3 до 4 лет</vt:lpstr>
      <vt:lpstr>ФИЗИЧЕСКОЕ  РАЗВИТИЕ</vt:lpstr>
      <vt:lpstr>ФИЗИЧЕСКОЕ  РАЗВИТИЕ</vt:lpstr>
      <vt:lpstr>ФИЗИЧЕСКОЕ  РАЗВИТИЕ</vt:lpstr>
      <vt:lpstr>ФИЗИЧЕСКОЕ  РАЗВИТИЕ</vt:lpstr>
      <vt:lpstr>ФИЗИЧЕСКОЕ  РАЗВИТИЕ</vt:lpstr>
      <vt:lpstr>ФИЗИЧЕСКОЕ  и ХУДОЖЕСТВЕННО-ЭСТЕТИЧЕСКОЕ РАЗВИТИЕ</vt:lpstr>
      <vt:lpstr>ФИЗИЧЕСКОЕ  и ХУДОЖЕСТВЕННО-ЭСТЕТИЧЕСКОЕ РАЗВИТИЕ</vt:lpstr>
      <vt:lpstr>ПОЗНАВАТЕЛЬНОЕ РАЗВИТИЕ</vt:lpstr>
      <vt:lpstr>ПОЗНАВАТЕЛЬНОЕ РАЗВИТИЕ</vt:lpstr>
      <vt:lpstr>ПОЗНАВАТЕЛЬНОЕ РАЗВИТИЕ</vt:lpstr>
      <vt:lpstr>ЭСТЕТИЧЕСКОЕ ВОСПИТАНИЕ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2018-05-21T10:59:47Z</dcterms:created>
  <dcterms:modified xsi:type="dcterms:W3CDTF">2018-05-23T01:40:16Z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