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317" r:id="rId2"/>
    <p:sldId id="319" r:id="rId3"/>
    <p:sldId id="316" r:id="rId4"/>
    <p:sldId id="320" r:id="rId5"/>
    <p:sldId id="311" r:id="rId6"/>
    <p:sldId id="312" r:id="rId7"/>
    <p:sldId id="313" r:id="rId8"/>
    <p:sldId id="262" r:id="rId9"/>
    <p:sldId id="263" r:id="rId10"/>
    <p:sldId id="270" r:id="rId11"/>
    <p:sldId id="310" r:id="rId12"/>
    <p:sldId id="264" r:id="rId13"/>
    <p:sldId id="265" r:id="rId14"/>
    <p:sldId id="269" r:id="rId15"/>
    <p:sldId id="271" r:id="rId16"/>
    <p:sldId id="266" r:id="rId17"/>
    <p:sldId id="267" r:id="rId18"/>
    <p:sldId id="268" r:id="rId19"/>
    <p:sldId id="272" r:id="rId20"/>
    <p:sldId id="273" r:id="rId21"/>
    <p:sldId id="274" r:id="rId22"/>
    <p:sldId id="302" r:id="rId23"/>
    <p:sldId id="303" r:id="rId24"/>
    <p:sldId id="275" r:id="rId25"/>
    <p:sldId id="277" r:id="rId26"/>
    <p:sldId id="278" r:id="rId27"/>
    <p:sldId id="280" r:id="rId28"/>
    <p:sldId id="289" r:id="rId29"/>
    <p:sldId id="281" r:id="rId30"/>
    <p:sldId id="282" r:id="rId31"/>
    <p:sldId id="283" r:id="rId32"/>
    <p:sldId id="284" r:id="rId33"/>
    <p:sldId id="291" r:id="rId34"/>
    <p:sldId id="292" r:id="rId35"/>
    <p:sldId id="293" r:id="rId36"/>
    <p:sldId id="294" r:id="rId37"/>
    <p:sldId id="322" r:id="rId38"/>
    <p:sldId id="295" r:id="rId39"/>
    <p:sldId id="296" r:id="rId40"/>
    <p:sldId id="298" r:id="rId41"/>
    <p:sldId id="299" r:id="rId42"/>
    <p:sldId id="305" r:id="rId43"/>
    <p:sldId id="306" r:id="rId44"/>
    <p:sldId id="307" r:id="rId45"/>
    <p:sldId id="308" r:id="rId46"/>
    <p:sldId id="309" r:id="rId47"/>
    <p:sldId id="314" r:id="rId48"/>
    <p:sldId id="323" r:id="rId49"/>
    <p:sldId id="321" r:id="rId50"/>
  </p:sldIdLst>
  <p:sldSz cx="9144000" cy="6858000" type="screen4x3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506" y="-162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969B450-1164-4AB1-8851-E845DFC52B1F}" type="datetimeFigureOut">
              <a:rPr lang="ru-RU"/>
              <a:pPr>
                <a:defRPr/>
              </a:pPr>
              <a:t>22.03.2019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B1CC6E65-9B98-4428-9ACB-988390F906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94696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CC6E65-9B98-4428-9ACB-988390F906E3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7762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ED2CD8-6055-4484-B97E-DCECAB9470A6}" type="datetimeFigureOut">
              <a:rPr lang="ru-RU"/>
              <a:pPr>
                <a:defRPr/>
              </a:pPr>
              <a:t>22.03.2019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C5F23A-3B21-4D75-8114-898CC368EA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3BD933-4B80-463D-B29D-865994D8B3C5}" type="datetimeFigureOut">
              <a:rPr lang="ru-RU"/>
              <a:pPr>
                <a:defRPr/>
              </a:pPr>
              <a:t>22.03.2019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F055D3-A372-41B0-AF2B-9D380B6E0E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F2E034-0FF6-4752-B3E1-399EEA61F30E}" type="datetimeFigureOut">
              <a:rPr lang="ru-RU"/>
              <a:pPr>
                <a:defRPr/>
              </a:pPr>
              <a:t>22.03.2019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666E6-EB80-4A7B-8CFA-EA447860D5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45A56A-74B6-46CF-9952-D5E7F242A810}" type="datetimeFigureOut">
              <a:rPr lang="ru-RU"/>
              <a:pPr>
                <a:defRPr/>
              </a:pPr>
              <a:t>22.03.2019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4A021-BE22-47B7-A89D-7393558648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D06B7-C029-4295-A1E5-2F55AEE6034C}" type="datetimeFigureOut">
              <a:rPr lang="ru-RU"/>
              <a:pPr>
                <a:defRPr/>
              </a:pPr>
              <a:t>22.03.2019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77546-B05C-4407-BFEF-418516887C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B17B70-AAB6-44E3-B96F-700007E8C826}" type="datetimeFigureOut">
              <a:rPr lang="ru-RU"/>
              <a:pPr>
                <a:defRPr/>
              </a:pPr>
              <a:t>22.03.2019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0D42B3-6E4D-49DB-B38A-58DFF5BF6A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9B9BCB-61AC-4EF2-9C90-A2E92A9B320F}" type="datetimeFigureOut">
              <a:rPr lang="ru-RU"/>
              <a:pPr>
                <a:defRPr/>
              </a:pPr>
              <a:t>22.03.2019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BE2581-40E6-4D31-8D8E-927247E775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0F55E-A85A-405E-AA7A-FE0E5EB0C3E7}" type="datetimeFigureOut">
              <a:rPr lang="ru-RU"/>
              <a:pPr>
                <a:defRPr/>
              </a:pPr>
              <a:t>22.03.2019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083F82-3A91-4C17-83A8-1061B92CA8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479639-3215-47B1-8E71-396C1B8EF512}" type="datetimeFigureOut">
              <a:rPr lang="ru-RU"/>
              <a:pPr>
                <a:defRPr/>
              </a:pPr>
              <a:t>22.03.2019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ABE1FD-B388-4582-85C5-BEA0859BA5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5D2DB7-0084-4309-B305-01E10888272C}" type="datetimeFigureOut">
              <a:rPr lang="ru-RU"/>
              <a:pPr>
                <a:defRPr/>
              </a:pPr>
              <a:t>22.03.2019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3DFE9-92CB-4CB0-AF59-DB1E8836BE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EB264-375D-4B9A-9E6E-3BD397FE0A32}" type="datetimeFigureOut">
              <a:rPr lang="ru-RU"/>
              <a:pPr>
                <a:defRPr/>
              </a:pPr>
              <a:t>22.03.2019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AB0E2-3ABB-4297-B997-A32B919F0A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F688DC6-8469-4C9F-B87D-CE5804B59013}" type="datetimeFigureOut">
              <a:rPr lang="ru-RU"/>
              <a:pPr>
                <a:defRPr/>
              </a:pPr>
              <a:t>22.03.2019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16AD724-F2C3-4EF9-8EEB-CDEDE9E355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C:\Users\User\Desktop\_Oni-C6sxK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214313"/>
            <a:ext cx="8715375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>
                <a:latin typeface="Arial" charset="0"/>
              </a:rPr>
              <a:t/>
            </a:r>
            <a:br>
              <a:rPr lang="ru-RU" sz="4000" dirty="0" smtClean="0">
                <a:latin typeface="Arial" charset="0"/>
              </a:rPr>
            </a:br>
            <a:r>
              <a:rPr lang="ru-RU" sz="4000" dirty="0" smtClean="0"/>
              <a:t>Предметно- развивающая среда в </a:t>
            </a:r>
            <a:r>
              <a:rPr lang="ru-RU" sz="4000" dirty="0" smtClean="0"/>
              <a:t>соответствии</a:t>
            </a:r>
            <a:r>
              <a:rPr lang="ru-RU" sz="4000" dirty="0">
                <a:latin typeface="Arial" charset="0"/>
              </a:rPr>
              <a:t> </a:t>
            </a:r>
            <a:r>
              <a:rPr lang="ru-RU" sz="4000" dirty="0" smtClean="0"/>
              <a:t>с </a:t>
            </a:r>
            <a:r>
              <a:rPr lang="ru-RU" sz="4000" dirty="0" smtClean="0"/>
              <a:t>ФГОС </a:t>
            </a:r>
            <a:r>
              <a:rPr lang="ru-RU" sz="4000" dirty="0" smtClean="0"/>
              <a:t>»</a:t>
            </a: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2000" b="1" dirty="0" smtClean="0">
              <a:latin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 descr="C:\Users\User\Desktop\_Oni-C6sxK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214313"/>
            <a:ext cx="8715375" cy="650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Picture 4" descr="C:\Users\User\Desktop\0XgqU31veJ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5" y="928688"/>
            <a:ext cx="3143250" cy="296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5" descr="C:\Users\User\Desktop\gRzMSCCbyr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50" y="2286000"/>
            <a:ext cx="2928938" cy="364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C:\Users\User\Desktop\_Oni-C6sxK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214313"/>
            <a:ext cx="8715375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u="sng" smtClean="0"/>
              <a:t/>
            </a:r>
            <a:br>
              <a:rPr lang="ru-RU" sz="4000" b="1" u="sng" smtClean="0"/>
            </a:br>
            <a:r>
              <a:rPr lang="ru-RU" sz="4000" b="1" u="sng" smtClean="0"/>
              <a:t/>
            </a:r>
            <a:br>
              <a:rPr lang="ru-RU" sz="4000" b="1" u="sng" smtClean="0"/>
            </a:br>
            <a:r>
              <a:rPr lang="ru-RU" sz="2800" b="1" smtClean="0"/>
              <a:t>Соблюдаем гигиену перед завтраком, обедом…</a:t>
            </a:r>
            <a:r>
              <a:rPr lang="ru-RU" sz="4000" b="1" u="sng" smtClean="0"/>
              <a:t> </a:t>
            </a:r>
          </a:p>
        </p:txBody>
      </p:sp>
      <p:pic>
        <p:nvPicPr>
          <p:cNvPr id="30723" name="Picture 2" descr="C:\Users\User\Desktop\dQvc-OXzmR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7623" y="1772169"/>
            <a:ext cx="3000373" cy="2250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C:\Users\User\Desktop\среда\IMG_20190322_1606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519" y="1772170"/>
            <a:ext cx="3361233" cy="252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среда\IMG_20190322_1606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039330"/>
            <a:ext cx="2904380" cy="217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C:\Users\User\Desktop\_Oni-C6sxK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15888"/>
            <a:ext cx="8858250" cy="657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250" y="142875"/>
            <a:ext cx="6048375" cy="5157788"/>
          </a:xfrm>
        </p:spPr>
        <p:txBody>
          <a:bodyPr>
            <a:normAutofit/>
          </a:bodyPr>
          <a:lstStyle/>
          <a:p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2800" b="1" dirty="0" smtClean="0"/>
              <a:t>Центр физического развития</a:t>
            </a:r>
            <a:r>
              <a:rPr lang="ru-RU" sz="2800" b="1" u="sng" dirty="0" smtClean="0"/>
              <a:t/>
            </a:r>
            <a:br>
              <a:rPr lang="ru-RU" sz="2800" b="1" u="sng" dirty="0" smtClean="0"/>
            </a:br>
            <a:r>
              <a:rPr lang="ru-RU" sz="2800" b="1" u="sng" dirty="0" smtClean="0"/>
              <a:t/>
            </a:r>
            <a:br>
              <a:rPr lang="ru-RU" sz="2800" b="1" u="sng" dirty="0" smtClean="0"/>
            </a:br>
            <a:r>
              <a:rPr lang="ru-RU" sz="2400" dirty="0" smtClean="0"/>
              <a:t>В  группе  учим детей самостоятельной двигательной активности в условиях ограниченного пространства и правильному использованию физкультурного оборудования </a:t>
            </a:r>
            <a:br>
              <a:rPr lang="ru-RU" sz="2400" dirty="0" smtClean="0"/>
            </a:br>
            <a:endParaRPr lang="ru-RU" sz="2400" dirty="0" smtClean="0"/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C:\Users\User\Desktop\_Oni-C6sxK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142875"/>
            <a:ext cx="8715375" cy="650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Picture 4" descr="C:\Users\User\Desktop\f8CPD9VuroE.jpg"/>
          <p:cNvPicPr>
            <a:picLocks noChangeAspect="1" noChangeArrowheads="1"/>
          </p:cNvPicPr>
          <p:nvPr/>
        </p:nvPicPr>
        <p:blipFill rotWithShape="1">
          <a:blip r:embed="rId3"/>
          <a:srcRect l="27916" r="8687"/>
          <a:stretch/>
        </p:blipFill>
        <p:spPr bwMode="auto">
          <a:xfrm>
            <a:off x="2411760" y="1153318"/>
            <a:ext cx="4093028" cy="447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C:\Users\User\Desktop\_Oni-C6sxK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214313"/>
            <a:ext cx="8858250" cy="650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3" descr="C:\Users\User\Desktop\GQreX3RGf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01457" y="1772816"/>
            <a:ext cx="3500438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C:\Users\User\Desktop\среда\IMG_20190322_1534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87" y="1066143"/>
            <a:ext cx="3597863" cy="479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 descr="C:\Users\User\Desktop\_Oni-C6sxK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214313"/>
            <a:ext cx="8715375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713" y="476250"/>
            <a:ext cx="5688012" cy="1654175"/>
          </a:xfrm>
        </p:spPr>
        <p:txBody>
          <a:bodyPr>
            <a:normAutofit fontScale="90000"/>
          </a:bodyPr>
          <a:lstStyle/>
          <a:p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2800" b="1" dirty="0" smtClean="0"/>
              <a:t>Закаливающие процедуры: </a:t>
            </a:r>
            <a:r>
              <a:rPr lang="ru-RU" sz="2800" b="1" dirty="0" err="1" smtClean="0"/>
              <a:t>коррегирующая</a:t>
            </a:r>
            <a:r>
              <a:rPr lang="ru-RU" sz="2800" b="1" dirty="0" smtClean="0"/>
              <a:t> гимнастика, ходьба по массажным дорожкам после сна</a:t>
            </a:r>
            <a:br>
              <a:rPr lang="ru-RU" sz="2800" b="1" dirty="0" smtClean="0"/>
            </a:br>
            <a:endParaRPr lang="ru-RU" sz="2800" b="1" dirty="0" smtClean="0"/>
          </a:p>
        </p:txBody>
      </p:sp>
      <p:pic>
        <p:nvPicPr>
          <p:cNvPr id="34819" name="Picture 3" descr="C:\Users\User\Desktop\aphG8RNYFE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2708275"/>
            <a:ext cx="2928938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4" descr="C:\Users\User\Desktop\-2SlqianlZ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1913" y="2708275"/>
            <a:ext cx="3071812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 descr="C:\Users\User\Desktop\_Oni-C6sxK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142875"/>
            <a:ext cx="8786813" cy="657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r>
              <a:rPr lang="ru-RU" sz="2800" b="1" smtClean="0"/>
              <a:t>Центр</a:t>
            </a:r>
            <a:br>
              <a:rPr lang="ru-RU" sz="2800" b="1" smtClean="0"/>
            </a:br>
            <a:r>
              <a:rPr lang="ru-RU" sz="2800" b="1" smtClean="0"/>
              <a:t> патриотического воспитания</a:t>
            </a:r>
          </a:p>
        </p:txBody>
      </p:sp>
      <p:pic>
        <p:nvPicPr>
          <p:cNvPr id="35843" name="Picture 3" descr="C:\Users\User\Desktop\nyFGidLxzcQ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03350" y="2205038"/>
            <a:ext cx="2786063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 descr="C:\Users\User\Desktop\-Dnu9lVygfU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6100" y="2133600"/>
            <a:ext cx="2835275" cy="377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C:\Users\User\Desktop\_Oni-C6sxK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142875"/>
            <a:ext cx="8715375" cy="650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2275" y="142875"/>
            <a:ext cx="5832475" cy="1071563"/>
          </a:xfrm>
        </p:spPr>
        <p:txBody>
          <a:bodyPr>
            <a:normAutofit fontScale="90000"/>
          </a:bodyPr>
          <a:lstStyle/>
          <a:p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2800" b="1" dirty="0" smtClean="0"/>
              <a:t>Центр развивающих игр</a:t>
            </a:r>
            <a:r>
              <a:rPr lang="ru-RU" sz="4000" b="1" u="sng" dirty="0" smtClean="0"/>
              <a:t/>
            </a:r>
            <a:br>
              <a:rPr lang="ru-RU" sz="4000" b="1" u="sng" dirty="0" smtClean="0"/>
            </a:br>
            <a:r>
              <a:rPr lang="ru-RU" sz="2400" dirty="0" smtClean="0"/>
              <a:t>направлен на развитие речи, сенсорного восприятия, мелкой моторики, воображения</a:t>
            </a:r>
            <a:r>
              <a:rPr lang="ru-RU" sz="2800" dirty="0" smtClean="0"/>
              <a:t> </a:t>
            </a:r>
          </a:p>
        </p:txBody>
      </p:sp>
      <p:pic>
        <p:nvPicPr>
          <p:cNvPr id="36867" name="Picture 3" descr="C:\Users\User\Desktop\1Y4cB102Z1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2286000"/>
            <a:ext cx="3357563" cy="364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4" descr="C:\Users\User\Desktop\Y7dpLKGfu3k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0" y="2286000"/>
            <a:ext cx="3214688" cy="364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C:\Users\User\Desktop\_Oni-C6sxK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214313"/>
            <a:ext cx="8715375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smtClean="0"/>
              <a:t/>
            </a:r>
            <a:br>
              <a:rPr lang="ru-RU" sz="2800" b="1" smtClean="0"/>
            </a:br>
            <a:r>
              <a:rPr lang="ru-RU" sz="2800" b="1" smtClean="0"/>
              <a:t>Центр</a:t>
            </a:r>
            <a:br>
              <a:rPr lang="ru-RU" sz="2800" b="1" smtClean="0"/>
            </a:br>
            <a:r>
              <a:rPr lang="ru-RU" sz="2800" b="1" smtClean="0"/>
              <a:t> сенсорного развития</a:t>
            </a:r>
          </a:p>
        </p:txBody>
      </p:sp>
      <p:pic>
        <p:nvPicPr>
          <p:cNvPr id="37891" name="Picture 3" descr="C:\Users\User\Desktop\p0UBNrjXfB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75" y="1714500"/>
            <a:ext cx="6500813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 descr="C:\Users\User\Desktop\_Oni-C6sxK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214313"/>
            <a:ext cx="8715375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Picture 5" descr="C:\Users\User\Desktop\Gpc8dNfwkn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38" y="1982788"/>
            <a:ext cx="3214687" cy="401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4" descr="C:\Users\User\Desktop\iqvHJIybUO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785813"/>
            <a:ext cx="3357562" cy="422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C:\Users\User\Desktop\_Oni-C6sxK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214313"/>
            <a:ext cx="8715375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83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100" b="1" dirty="0" smtClean="0"/>
              <a:t>ТРЕБОВАНИЯ К ОРГАНИЗАЦИИ ПРЕДМЕТНО-ПРОСТРАНСТВЕННОЙ СРЕДЫ</a:t>
            </a: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2200" dirty="0" smtClean="0"/>
              <a:t>Предметно-развивающая среда организуется так, чтобы каждый ребенок имел возможность свободно заниматься любимым делом.</a:t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>Размещение оборудования по секторам (центрам развития) позволяет детям объединиться подгруппами по общим интересам: конструирование, рисование, ручной труд, театрально-игровая деятельность,  экспериментирование.</a:t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>Необходимы материалы, учитывающие интересы мальчиков и девочек, как в труде, так и в игре.</a:t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>Среда, окружающая детей в детском саду, должна обеспечивать безопасность их жизни, способствовать укреплению здоровья и закаливанию организма каждого из них.</a:t>
            </a: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endParaRPr lang="ru-RU" sz="4000" b="1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 descr="C:\Users\User\Desktop\_Oni-C6sxK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214313"/>
            <a:ext cx="8715375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8" name="Picture 3" descr="C:\Users\User\Desktop\nX_D5WiQqDQ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38" y="1428750"/>
            <a:ext cx="3286125" cy="392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4" descr="C:\Users\User\Desktop\popwJ2q-u1c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0" y="1428750"/>
            <a:ext cx="3251200" cy="392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3" descr="C:\Users\User\Desktop\_Oni-C6sxK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142875"/>
            <a:ext cx="8715375" cy="657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Picture 4" descr="C:\Users\User\Desktop\BKEqVgGVvnQ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5" y="785813"/>
            <a:ext cx="3141663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5" descr="C:\Users\User\Desktop\3djz2dBvNI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38" y="2214563"/>
            <a:ext cx="309562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 descr="C:\Users\User\Desktop\_Oni-C6sxK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214313"/>
            <a:ext cx="8715375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u="sng" dirty="0" smtClean="0"/>
              <a:t/>
            </a:r>
            <a:br>
              <a:rPr lang="ru-RU" sz="4000" b="1" u="sng" dirty="0" smtClean="0"/>
            </a:br>
            <a:r>
              <a:rPr lang="ru-RU" sz="4000" b="1" u="sng" dirty="0" smtClean="0"/>
              <a:t/>
            </a:r>
            <a:br>
              <a:rPr lang="ru-RU" sz="4000" b="1" u="sng" dirty="0" smtClean="0"/>
            </a:br>
            <a:r>
              <a:rPr lang="ru-RU" sz="4000" b="1" u="sng" dirty="0" smtClean="0"/>
              <a:t/>
            </a:r>
            <a:br>
              <a:rPr lang="ru-RU" sz="4000" b="1" u="sng" dirty="0" smtClean="0"/>
            </a:br>
            <a:r>
              <a:rPr lang="ru-RU" sz="4000" b="1" u="sng" dirty="0" smtClean="0"/>
              <a:t/>
            </a:r>
            <a:br>
              <a:rPr lang="ru-RU" sz="4000" b="1" u="sng" dirty="0" smtClean="0"/>
            </a:br>
            <a:r>
              <a:rPr lang="ru-RU" sz="4000" b="1" u="sng" dirty="0" smtClean="0"/>
              <a:t/>
            </a:r>
            <a:br>
              <a:rPr lang="ru-RU" sz="4000" b="1" u="sng" dirty="0" smtClean="0"/>
            </a:br>
            <a:r>
              <a:rPr lang="ru-RU" sz="4000" b="1" u="sng" dirty="0" smtClean="0"/>
              <a:t/>
            </a:r>
            <a:br>
              <a:rPr lang="ru-RU" sz="4000" b="1" u="sng" dirty="0" smtClean="0"/>
            </a:br>
            <a:r>
              <a:rPr lang="ru-RU" sz="4000" b="1" u="sng" dirty="0" smtClean="0"/>
              <a:t/>
            </a:r>
            <a:br>
              <a:rPr lang="ru-RU" sz="4000" b="1" u="sng" dirty="0" smtClean="0"/>
            </a:br>
            <a:r>
              <a:rPr lang="ru-RU" sz="4000" b="1" u="sng" dirty="0" smtClean="0"/>
              <a:t/>
            </a:r>
            <a:br>
              <a:rPr lang="ru-RU" sz="4000" b="1" u="sng" dirty="0" smtClean="0"/>
            </a:br>
            <a:r>
              <a:rPr lang="ru-RU" sz="2800" b="1" dirty="0" smtClean="0"/>
              <a:t>Развивающее пособие по </a:t>
            </a:r>
            <a:r>
              <a:rPr lang="ru-RU" sz="2800" b="1" dirty="0" err="1" smtClean="0"/>
              <a:t>Монтессори</a:t>
            </a:r>
            <a:r>
              <a:rPr lang="ru-RU" sz="2800" b="1" dirty="0" smtClean="0"/>
              <a:t> – </a:t>
            </a:r>
            <a:r>
              <a:rPr lang="ru-RU" sz="2800" b="1" dirty="0" err="1" smtClean="0"/>
              <a:t>бизиборд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000" dirty="0" err="1" smtClean="0"/>
              <a:t>Бизиборд</a:t>
            </a:r>
            <a:r>
              <a:rPr lang="ru-RU" sz="2000" dirty="0" smtClean="0"/>
              <a:t> («доска, чтобы занять малыша») – игровой сенсорный стенд, оснащенный всякими элементами. </a:t>
            </a:r>
            <a:r>
              <a:rPr lang="ru-RU" sz="2000" dirty="0" err="1" smtClean="0"/>
              <a:t>Бизиборд</a:t>
            </a:r>
            <a:r>
              <a:rPr lang="ru-RU" sz="2000" dirty="0" smtClean="0"/>
              <a:t> - это один из </a:t>
            </a:r>
            <a:r>
              <a:rPr lang="ru-RU" sz="2000" dirty="0" err="1" smtClean="0"/>
              <a:t>монтессори-материалов</a:t>
            </a:r>
            <a:r>
              <a:rPr lang="ru-RU" sz="2000" dirty="0" smtClean="0"/>
              <a:t>, занимаясь с которыми ребенок получает новые навыки, умения, выполняет действия, которые постепенно формируют у него усидчивость, чувство независимости и уверенности. Ребенок видит результат СВОЕЙ "работы" - это и есть цель </a:t>
            </a:r>
            <a:r>
              <a:rPr lang="ru-RU" sz="2000" dirty="0" err="1" smtClean="0"/>
              <a:t>бизиборда</a:t>
            </a:r>
            <a:r>
              <a:rPr lang="ru-RU" sz="2000" dirty="0" smtClean="0"/>
              <a:t>. Кроме развития мелкой моторики, </a:t>
            </a:r>
            <a:r>
              <a:rPr lang="ru-RU" sz="2000" dirty="0" err="1" smtClean="0"/>
              <a:t>бизиборд</a:t>
            </a:r>
            <a:r>
              <a:rPr lang="ru-RU" sz="2000" dirty="0" smtClean="0"/>
              <a:t> хорош для улучшения координации (попасть ключиком в замок), также обучающая доска способствует развитию </a:t>
            </a:r>
            <a:r>
              <a:rPr lang="ru-RU" sz="2000" dirty="0" err="1" smtClean="0"/>
              <a:t>цветовосприятия</a:t>
            </a:r>
            <a:r>
              <a:rPr lang="ru-RU" sz="2000" dirty="0" smtClean="0"/>
              <a:t>, обучает ребенка элементарным словам, способствует развитию воображения у ребенка.</a:t>
            </a:r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3" descr="C:\Users\User\Desktop\6vU5fKQYXwQ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214313"/>
            <a:ext cx="8715375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 descr="C:\Users\User\Desktop\_Oni-C6sxK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214313"/>
            <a:ext cx="8715375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913" y="274638"/>
            <a:ext cx="3600450" cy="6083300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>  </a:t>
            </a:r>
            <a:r>
              <a:rPr lang="ru-RU" sz="2800" b="1" dirty="0" smtClean="0"/>
              <a:t>Центр «Мир книги»</a:t>
            </a:r>
            <a:br>
              <a:rPr lang="ru-RU" sz="2800" b="1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2000" dirty="0" smtClean="0"/>
              <a:t>Развивающие способности детской книги безграничны. Мышление, речь, память, внимание, воображение – все это формируется благодаря общению с книгой.</a:t>
            </a:r>
            <a:br>
              <a:rPr lang="ru-RU" sz="20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 smtClean="0"/>
          </a:p>
        </p:txBody>
      </p:sp>
      <p:pic>
        <p:nvPicPr>
          <p:cNvPr id="6146" name="Picture 2" descr="C:\Users\User\Desktop\среда\IMG_20190322_1543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836712"/>
            <a:ext cx="3092615" cy="465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 descr="C:\Users\User\Desktop\_Oni-C6sxK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142875"/>
            <a:ext cx="8715375" cy="657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913" y="274638"/>
            <a:ext cx="2592387" cy="1143000"/>
          </a:xfrm>
        </p:spPr>
        <p:txBody>
          <a:bodyPr>
            <a:normAutofit fontScale="90000"/>
          </a:bodyPr>
          <a:lstStyle/>
          <a:p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2800" b="1" dirty="0" smtClean="0"/>
              <a:t>Театрально-музыкальный центр</a:t>
            </a:r>
            <a:r>
              <a:rPr lang="ru-RU" sz="2800" b="1" u="sng" dirty="0" smtClean="0"/>
              <a:t/>
            </a:r>
            <a:br>
              <a:rPr lang="ru-RU" sz="2800" b="1" u="sng" dirty="0" smtClean="0"/>
            </a:br>
            <a:r>
              <a:rPr lang="ru-RU" sz="2000" dirty="0" smtClean="0"/>
              <a:t>развивает творческие способности у детей, воображение, память, внимание, умение импровизировать, прививает интерес к театру, музыке</a:t>
            </a:r>
            <a:br>
              <a:rPr lang="ru-RU" sz="2000" dirty="0" smtClean="0"/>
            </a:br>
            <a:endParaRPr lang="ru-RU" sz="2000" dirty="0" smtClean="0"/>
          </a:p>
        </p:txBody>
      </p:sp>
      <p:pic>
        <p:nvPicPr>
          <p:cNvPr id="7170" name="Picture 2" descr="C:\Users\User\Desktop\среда\IMG_20190322_1534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700808"/>
            <a:ext cx="4327330" cy="3245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 descr="C:\Users\User\Desktop\_Oni-C6sxK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101600"/>
            <a:ext cx="8715375" cy="654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0" name="Picture 4" descr="C:\Users\User\Desktop\qks1m2Obh5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313" y="2643188"/>
            <a:ext cx="341471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3" descr="C:\Users\User\Desktop\MIFfb8kQeVU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7688" y="785813"/>
            <a:ext cx="34925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1403350" y="1628775"/>
            <a:ext cx="2808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>
                <a:latin typeface="Calibri" pitchFamily="34" charset="0"/>
              </a:rPr>
              <a:t>Театр на фланелеграфе</a:t>
            </a:r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5003800" y="4508500"/>
            <a:ext cx="22320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>
                <a:latin typeface="Calibri" pitchFamily="34" charset="0"/>
              </a:rPr>
              <a:t>Инсценирование сказки</a:t>
            </a: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 descr="C:\Users\User\Desktop\_Oni-C6sxK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214313"/>
            <a:ext cx="8715375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3" descr="C:\Users\User\Desktop\tFCXcYi5tCQ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908050"/>
            <a:ext cx="3168650" cy="302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5" descr="скз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913" y="2852738"/>
            <a:ext cx="3241675" cy="2992437"/>
          </a:xfrm>
          <a:prstGeom prst="rect">
            <a:avLst/>
          </a:prstGeom>
          <a:noFill/>
        </p:spPr>
      </p:pic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4787900" y="4292600"/>
            <a:ext cx="259238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>
                <a:latin typeface="Calibri" pitchFamily="34" charset="0"/>
              </a:rPr>
              <a:t>Игра на музыкальных инструментах</a:t>
            </a:r>
          </a:p>
        </p:txBody>
      </p:sp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1403350" y="1844675"/>
            <a:ext cx="30972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>
                <a:latin typeface="Calibri" pitchFamily="34" charset="0"/>
              </a:rPr>
              <a:t>Кукольный театр «Репка»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 descr="C:\Users\User\Desktop\_Oni-C6sxK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214313"/>
            <a:ext cx="8643937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6" name="Picture 3" descr="C:\Users\User\Desktop\XpQty_XcPF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75" y="2500313"/>
            <a:ext cx="314325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3" descr="C:\Users\User\Desktop\TAdhP45I0HQ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857250"/>
            <a:ext cx="3357563" cy="347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1619250" y="1700213"/>
            <a:ext cx="20161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>
                <a:latin typeface="Calibri" pitchFamily="34" charset="0"/>
              </a:rPr>
              <a:t>Огород на окне</a:t>
            </a: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 descr="C:\Users\User\Desktop\_Oni-C6sxK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214313"/>
            <a:ext cx="8715375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274638"/>
            <a:ext cx="6858048" cy="286861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>Центр воды и песка</a:t>
            </a:r>
            <a:br>
              <a:rPr lang="ru-RU" sz="2800" b="1" dirty="0" smtClean="0"/>
            </a:br>
            <a:r>
              <a:rPr lang="ru-RU" sz="2200" dirty="0" smtClean="0"/>
              <a:t>помогает организовать познавательно-исследовательскую деятельность детей. </a:t>
            </a:r>
            <a:br>
              <a:rPr lang="ru-RU" sz="2200" dirty="0" smtClean="0"/>
            </a:br>
            <a:r>
              <a:rPr lang="ru-RU" sz="2200" dirty="0" smtClean="0"/>
              <a:t>Организуя игры с водой и песком, мы не только знакомим детей со свойствами различных предметов и материалов, но и помогаем им закреплять представление о форме, величине, цвете предметов и развивать мелкую моторику рук</a:t>
            </a:r>
            <a:br>
              <a:rPr lang="ru-RU" sz="2200" dirty="0" smtClean="0"/>
            </a:br>
            <a:endParaRPr lang="ru-RU" sz="2200" dirty="0" smtClean="0"/>
          </a:p>
        </p:txBody>
      </p:sp>
      <p:pic>
        <p:nvPicPr>
          <p:cNvPr id="54276" name="Picture 4" descr="_2QxvBmd--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3214686"/>
            <a:ext cx="3000396" cy="2869944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C:\Users\User\Desktop\_Oni-C6sxK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214313"/>
            <a:ext cx="8715375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</p:spPr>
        <p:txBody>
          <a:bodyPr>
            <a:normAutofit fontScale="90000"/>
          </a:bodyPr>
          <a:lstStyle/>
          <a:p>
            <a:pPr algn="l" fontAlgn="b"/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>Цель: 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000" dirty="0" smtClean="0"/>
              <a:t>создание комфортных, благоприятных условий для развития ребенка в самостоятельной и совместной деятельности, обеспечивающей разные виды его активности.</a:t>
            </a:r>
            <a:br>
              <a:rPr lang="ru-RU" sz="2000" dirty="0" smtClean="0"/>
            </a:br>
            <a:r>
              <a:rPr lang="ru-RU" sz="2800" b="1" dirty="0" smtClean="0"/>
              <a:t>Задачи:</a:t>
            </a:r>
            <a:br>
              <a:rPr lang="ru-RU" sz="2800" b="1" dirty="0" smtClean="0"/>
            </a:br>
            <a:r>
              <a:rPr lang="ru-RU" sz="2000" dirty="0" smtClean="0"/>
              <a:t>создать необходимые предпосылки для развития внутренней активности ребенка; предоставить каждому ребенку возможность самоутвердиться в наиболее значимых для него сферах жизнедеятельности, в максимальной степени раскрывающих его индивидуальные качества и способности; ввести стиль взаимоотношений, обеспечивающих любовь и уважение к личности каждого ребенка; активно искать пути, способы и средства максимально полного раскрытия личности каждого ребенка, проявления и развития его индивидуальности; ориентироваться на активные методы воздействия на личность.</a:t>
            </a:r>
            <a:br>
              <a:rPr lang="ru-RU" sz="20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4000" dirty="0" smtClean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 descr="C:\Users\User\Desktop\_Oni-C6sxK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214313"/>
            <a:ext cx="8715375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8" name="Picture 3" descr="C:\Users\User\Desktop\eylsQZBiFQ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313" y="2143125"/>
            <a:ext cx="314325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9" name="Picture 4" descr="C:\Users\User\Desktop\hleWcnJ9BFc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5" y="1214438"/>
            <a:ext cx="3000375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1835150" y="1484313"/>
            <a:ext cx="23749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>
                <a:latin typeface="Calibri" pitchFamily="34" charset="0"/>
              </a:rPr>
              <a:t>Купание куклы</a:t>
            </a:r>
          </a:p>
        </p:txBody>
      </p:sp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4643438" y="5084763"/>
            <a:ext cx="25209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>
                <a:latin typeface="Calibri" pitchFamily="34" charset="0"/>
              </a:rPr>
              <a:t>Игра «Рыбалка»</a:t>
            </a:r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4" descr="C:\Users\User\Desktop\_Oni-C6sxK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214313"/>
            <a:ext cx="8572500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2" name="Picture 2" descr="C:\Users\User\Desktop\JtlzHNP6Jw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3925" y="2060848"/>
            <a:ext cx="3143250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5" name="Text Box 5"/>
          <p:cNvSpPr txBox="1">
            <a:spLocks noChangeArrowheads="1"/>
          </p:cNvSpPr>
          <p:nvPr/>
        </p:nvSpPr>
        <p:spPr bwMode="auto">
          <a:xfrm>
            <a:off x="1763713" y="1484313"/>
            <a:ext cx="23034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>
                <a:latin typeface="Calibri" pitchFamily="34" charset="0"/>
              </a:rPr>
              <a:t>Игры с песком</a:t>
            </a:r>
          </a:p>
        </p:txBody>
      </p:sp>
      <p:pic>
        <p:nvPicPr>
          <p:cNvPr id="1026" name="Picture 2" descr="C:\Users\User\Desktop\день матери 2018\лето 2018\ГНОД 18\IMG_20180717_1007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61096"/>
            <a:ext cx="3744416" cy="310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 descr="C:\Users\User\Desktop\_Oni-C6sxK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214313"/>
            <a:ext cx="8715375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6013" y="274638"/>
            <a:ext cx="3455987" cy="5440362"/>
          </a:xfrm>
        </p:spPr>
        <p:txBody>
          <a:bodyPr>
            <a:normAutofit fontScale="90000"/>
          </a:bodyPr>
          <a:lstStyle/>
          <a:p>
            <a:r>
              <a:rPr lang="ru-RU" sz="4000" b="1" u="sng" dirty="0" smtClean="0"/>
              <a:t/>
            </a:r>
            <a:br>
              <a:rPr lang="ru-RU" sz="4000" b="1" u="sng" dirty="0" smtClean="0"/>
            </a:br>
            <a:r>
              <a:rPr lang="ru-RU" sz="4000" b="1" u="sng" dirty="0" smtClean="0"/>
              <a:t/>
            </a:r>
            <a:br>
              <a:rPr lang="ru-RU" sz="4000" b="1" u="sng" dirty="0" smtClean="0"/>
            </a:br>
            <a:r>
              <a:rPr lang="ru-RU" sz="2800" b="1" dirty="0" smtClean="0"/>
              <a:t>Центр творчества</a:t>
            </a:r>
            <a:r>
              <a:rPr lang="ru-RU" sz="4000" b="1" u="sng" dirty="0" smtClean="0"/>
              <a:t/>
            </a:r>
            <a:br>
              <a:rPr lang="ru-RU" sz="4000" b="1" u="sng" dirty="0" smtClean="0"/>
            </a:br>
            <a:r>
              <a:rPr lang="ru-RU" sz="2400" dirty="0" smtClean="0"/>
              <a:t>развивает интерес к изобразительной деятельности, формирует эстетическое восприятие, воображение, художественно-творческие способности, самостоятельную активность.</a:t>
            </a:r>
            <a:br>
              <a:rPr lang="ru-RU" sz="2400" dirty="0" smtClean="0"/>
            </a:br>
            <a:endParaRPr lang="ru-RU" sz="2400" dirty="0" smtClean="0"/>
          </a:p>
        </p:txBody>
      </p:sp>
      <p:pic>
        <p:nvPicPr>
          <p:cNvPr id="57347" name="Picture 2" descr="C:\Users\User\Desktop\1LZDb84I2M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3" y="1428750"/>
            <a:ext cx="3286125" cy="421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2" descr="C:\Users\User\Desktop\_Oni-C6sxK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214313"/>
            <a:ext cx="8715375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u="sng" dirty="0" smtClean="0"/>
              <a:t/>
            </a:r>
            <a:br>
              <a:rPr lang="ru-RU" sz="4000" b="1" u="sng" dirty="0" smtClean="0"/>
            </a:br>
            <a:r>
              <a:rPr lang="ru-RU" sz="4000" b="1" u="sng" dirty="0" smtClean="0"/>
              <a:t/>
            </a:r>
            <a:br>
              <a:rPr lang="ru-RU" sz="4000" b="1" u="sng" dirty="0" smtClean="0"/>
            </a:br>
            <a:r>
              <a:rPr lang="ru-RU" sz="4000" b="1" u="sng" dirty="0" smtClean="0"/>
              <a:t/>
            </a:r>
            <a:br>
              <a:rPr lang="ru-RU" sz="4000" b="1" u="sng" dirty="0" smtClean="0"/>
            </a:br>
            <a:r>
              <a:rPr lang="ru-RU" sz="4000" b="1" u="sng" dirty="0" smtClean="0"/>
              <a:t/>
            </a:r>
            <a:br>
              <a:rPr lang="ru-RU" sz="4000" b="1" u="sng" dirty="0" smtClean="0"/>
            </a:br>
            <a:r>
              <a:rPr lang="ru-RU" sz="4000" b="1" u="sng" dirty="0" smtClean="0"/>
              <a:t/>
            </a:r>
            <a:br>
              <a:rPr lang="ru-RU" sz="4000" b="1" u="sng" dirty="0" smtClean="0"/>
            </a:br>
            <a:r>
              <a:rPr lang="ru-RU" sz="4000" b="1" u="sng" dirty="0" smtClean="0"/>
              <a:t/>
            </a:r>
            <a:br>
              <a:rPr lang="ru-RU" sz="4000" b="1" u="sng" dirty="0" smtClean="0"/>
            </a:br>
            <a:r>
              <a:rPr lang="ru-RU" sz="4000" b="1" u="sng" dirty="0" smtClean="0"/>
              <a:t/>
            </a:r>
            <a:br>
              <a:rPr lang="ru-RU" sz="4000" b="1" u="sng" dirty="0" smtClean="0"/>
            </a:br>
            <a:r>
              <a:rPr lang="ru-RU" sz="4000" b="1" u="sng" dirty="0" smtClean="0"/>
              <a:t/>
            </a:r>
            <a:br>
              <a:rPr lang="ru-RU" sz="4000" b="1" u="sng" dirty="0" smtClean="0"/>
            </a:br>
            <a:r>
              <a:rPr lang="ru-RU" sz="2800" b="1" dirty="0" smtClean="0"/>
              <a:t>Центр ПДД</a:t>
            </a: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u="sng" dirty="0" smtClean="0"/>
              <a:t/>
            </a:r>
            <a:br>
              <a:rPr lang="ru-RU" sz="4000" b="1" u="sng" dirty="0" smtClean="0"/>
            </a:br>
            <a:r>
              <a:rPr lang="ru-RU" sz="2400" dirty="0" smtClean="0"/>
              <a:t>формирует элементарные представления о правилах безопасности дорожного движения, воспитывает осознанное отношение к необходимости выполнения этих правил</a:t>
            </a: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4" descr="C:\Users\User\Desktop\_Oni-C6sxK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285750"/>
            <a:ext cx="8715375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3" name="Picture 3" descr="C:\Users\User\Desktop\kFrMW2JU85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8951" y="1384929"/>
            <a:ext cx="3357562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C:\Users\User\Desktop\среда\1336052236_sam_94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384929"/>
            <a:ext cx="2974355" cy="223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Desktop\среда\IMG_20190322_15303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8" t="5172" r="5728" b="6130"/>
          <a:stretch/>
        </p:blipFill>
        <p:spPr bwMode="auto">
          <a:xfrm>
            <a:off x="1357844" y="3717032"/>
            <a:ext cx="2921946" cy="215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over dir="l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2" descr="C:\Users\User\Desktop\_Oni-C6sxK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214313"/>
            <a:ext cx="8715375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u="sng" dirty="0" smtClean="0"/>
              <a:t/>
            </a:r>
            <a:br>
              <a:rPr lang="ru-RU" sz="4000" b="1" u="sng" dirty="0" smtClean="0"/>
            </a:br>
            <a:r>
              <a:rPr lang="ru-RU" sz="4000" b="1" u="sng" dirty="0" smtClean="0"/>
              <a:t/>
            </a:r>
            <a:br>
              <a:rPr lang="ru-RU" sz="4000" b="1" u="sng" dirty="0" smtClean="0"/>
            </a:br>
            <a:r>
              <a:rPr lang="ru-RU" sz="4000" b="1" u="sng" dirty="0" smtClean="0"/>
              <a:t/>
            </a:r>
            <a:br>
              <a:rPr lang="ru-RU" sz="4000" b="1" u="sng" dirty="0" smtClean="0"/>
            </a:br>
            <a:r>
              <a:rPr lang="ru-RU" sz="4000" b="1" u="sng" dirty="0" smtClean="0"/>
              <a:t/>
            </a:r>
            <a:br>
              <a:rPr lang="ru-RU" sz="4000" b="1" u="sng" dirty="0" smtClean="0"/>
            </a:br>
            <a:r>
              <a:rPr lang="ru-RU" sz="4000" b="1" u="sng" dirty="0" smtClean="0"/>
              <a:t/>
            </a:r>
            <a:br>
              <a:rPr lang="ru-RU" sz="4000" b="1" u="sng" dirty="0" smtClean="0"/>
            </a:br>
            <a:r>
              <a:rPr lang="ru-RU" sz="4000" b="1" u="sng" dirty="0" smtClean="0"/>
              <a:t/>
            </a:r>
            <a:br>
              <a:rPr lang="ru-RU" sz="4000" b="1" u="sng" dirty="0" smtClean="0"/>
            </a:br>
            <a:r>
              <a:rPr lang="ru-RU" sz="4000" b="1" u="sng" dirty="0" smtClean="0"/>
              <a:t/>
            </a:r>
            <a:br>
              <a:rPr lang="ru-RU" sz="4000" b="1" u="sng" dirty="0" smtClean="0"/>
            </a:br>
            <a:r>
              <a:rPr lang="ru-RU" sz="2800" b="1" dirty="0" smtClean="0"/>
              <a:t>Центр</a:t>
            </a:r>
            <a:br>
              <a:rPr lang="ru-RU" sz="2800" b="1" dirty="0" smtClean="0"/>
            </a:br>
            <a:r>
              <a:rPr lang="ru-RU" sz="2800" b="1" dirty="0" smtClean="0"/>
              <a:t> строительно-конструктивных игр</a:t>
            </a:r>
            <a:r>
              <a:rPr lang="ru-RU" sz="2800" b="1" u="sng" dirty="0" smtClean="0"/>
              <a:t/>
            </a:r>
            <a:br>
              <a:rPr lang="ru-RU" sz="2800" b="1" u="sng" dirty="0" smtClean="0"/>
            </a:br>
            <a:r>
              <a:rPr lang="ru-RU" sz="2800" b="1" u="sng" dirty="0" smtClean="0"/>
              <a:t/>
            </a:r>
            <a:br>
              <a:rPr lang="ru-RU" sz="2800" b="1" u="sng" dirty="0" smtClean="0"/>
            </a:br>
            <a:r>
              <a:rPr lang="ru-RU" sz="2400" dirty="0" smtClean="0"/>
              <a:t>развивает представление об основных свойствах объемных геометрических форм , развивает мелкую моторику пальцев, рук, приобретает трудовые навыки, умение строить мебель, дома.</a:t>
            </a:r>
            <a:r>
              <a:rPr lang="ru-RU" sz="2800" dirty="0" smtClean="0"/>
              <a:t> </a:t>
            </a: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2" descr="C:\Users\User\Desktop\_Oni-C6sxK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214313"/>
            <a:ext cx="8715375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0" name="Picture 2" descr="C:\Users\User\Desktop\yRHohvh5Ju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2428875"/>
            <a:ext cx="3357563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1" name="Picture 3" descr="C:\Users\User\Desktop\caxXj7AAHmY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857250"/>
            <a:ext cx="3279775" cy="332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8" name="Picture 2" descr="C:\Users\User\Desktop\_Oni-C6sxK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214313"/>
            <a:ext cx="8715375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6" name="Picture 4" descr="pt6DvEwaYj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4338" y="2420938"/>
            <a:ext cx="2743200" cy="3313112"/>
          </a:xfrm>
          <a:prstGeom prst="rect">
            <a:avLst/>
          </a:prstGeom>
          <a:noFill/>
        </p:spPr>
      </p:pic>
      <p:pic>
        <p:nvPicPr>
          <p:cNvPr id="79877" name="Picture 5" descr="4ef27YJ1Yx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981075"/>
            <a:ext cx="2808287" cy="3311525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2" descr="C:\Users\User\Desktop\_Oni-C6sxK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214313"/>
            <a:ext cx="8715375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u="sng" dirty="0" smtClean="0"/>
              <a:t/>
            </a:r>
            <a:br>
              <a:rPr lang="ru-RU" sz="2800" b="1" u="sng" dirty="0" smtClean="0"/>
            </a:br>
            <a:r>
              <a:rPr lang="ru-RU" sz="2800" b="1" u="sng" dirty="0" smtClean="0"/>
              <a:t/>
            </a:r>
            <a:br>
              <a:rPr lang="ru-RU" sz="2800" b="1" u="sng" dirty="0" smtClean="0"/>
            </a:br>
            <a:r>
              <a:rPr lang="ru-RU" sz="2800" b="1" u="sng" dirty="0" smtClean="0"/>
              <a:t/>
            </a:r>
            <a:br>
              <a:rPr lang="ru-RU" sz="2800" b="1" u="sng" dirty="0" smtClean="0"/>
            </a:br>
            <a:r>
              <a:rPr lang="ru-RU" sz="2800" b="1" u="sng" dirty="0" smtClean="0"/>
              <a:t/>
            </a:r>
            <a:br>
              <a:rPr lang="ru-RU" sz="2800" b="1" u="sng" dirty="0" smtClean="0"/>
            </a:br>
            <a:r>
              <a:rPr lang="ru-RU" sz="2800" b="1" u="sng" dirty="0" smtClean="0"/>
              <a:t/>
            </a:r>
            <a:br>
              <a:rPr lang="ru-RU" sz="2800" b="1" u="sng" dirty="0" smtClean="0"/>
            </a:br>
            <a:r>
              <a:rPr lang="ru-RU" sz="2800" b="1" u="sng" dirty="0" smtClean="0"/>
              <a:t/>
            </a:r>
            <a:br>
              <a:rPr lang="ru-RU" sz="2800" b="1" u="sng" dirty="0" smtClean="0"/>
            </a:br>
            <a:r>
              <a:rPr lang="ru-RU" sz="2800" b="1" u="sng" dirty="0" smtClean="0"/>
              <a:t/>
            </a:r>
            <a:br>
              <a:rPr lang="ru-RU" sz="2800" b="1" u="sng" dirty="0" smtClean="0"/>
            </a:br>
            <a:r>
              <a:rPr lang="ru-RU" sz="2800" b="1" u="sng" dirty="0" smtClean="0"/>
              <a:t/>
            </a:r>
            <a:br>
              <a:rPr lang="ru-RU" sz="2800" b="1" u="sng" dirty="0" smtClean="0"/>
            </a:br>
            <a:r>
              <a:rPr lang="ru-RU" sz="2800" b="1" u="sng" dirty="0" smtClean="0"/>
              <a:t/>
            </a:r>
            <a:br>
              <a:rPr lang="ru-RU" sz="2800" b="1" u="sng" dirty="0" smtClean="0"/>
            </a:br>
            <a:r>
              <a:rPr lang="ru-RU" sz="2800" b="1" u="sng" dirty="0" smtClean="0"/>
              <a:t/>
            </a:r>
            <a:br>
              <a:rPr lang="ru-RU" sz="2800" b="1" u="sng" dirty="0" smtClean="0"/>
            </a:br>
            <a:r>
              <a:rPr lang="ru-RU" sz="2800" b="1" u="sng" dirty="0" smtClean="0"/>
              <a:t/>
            </a:r>
            <a:br>
              <a:rPr lang="ru-RU" sz="2800" b="1" u="sng" dirty="0" smtClean="0"/>
            </a:br>
            <a:r>
              <a:rPr lang="ru-RU" sz="2800" b="1" u="sng" dirty="0" smtClean="0"/>
              <a:t/>
            </a:r>
            <a:br>
              <a:rPr lang="ru-RU" sz="2800" b="1" u="sng" dirty="0" smtClean="0"/>
            </a:br>
            <a:r>
              <a:rPr lang="ru-RU" sz="2800" b="1" u="sng" dirty="0" smtClean="0"/>
              <a:t/>
            </a:r>
            <a:br>
              <a:rPr lang="ru-RU" sz="2800" b="1" u="sng" dirty="0" smtClean="0"/>
            </a:br>
            <a:r>
              <a:rPr lang="ru-RU" sz="2800" b="1" dirty="0" smtClean="0"/>
              <a:t>Уголок уединения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2400" dirty="0" smtClean="0"/>
              <a:t>это место, где у ребенка появляется возможность расслабиться, устранить беспокойство, возбуждение, скованность, восстановить силы</a:t>
            </a:r>
            <a:r>
              <a:rPr lang="ru-RU" sz="2800" dirty="0" smtClean="0"/>
              <a:t> </a:t>
            </a: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2" descr="C:\Users\User\Desktop\_Oni-C6sxK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214313"/>
            <a:ext cx="8715375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9" name="Picture 2" descr="C:\Users\User\Desktop\2Ahc77sTfd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000125"/>
            <a:ext cx="3214688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 descr="C:\Users\User\Desktop\среда\IMG_20190322_1607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060848"/>
            <a:ext cx="2784901" cy="371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C:\Users\User\Desktop\_Oni-C6sxK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214313"/>
            <a:ext cx="8715375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2800" b="1" dirty="0"/>
              <a:t>Г</a:t>
            </a:r>
            <a:r>
              <a:rPr lang="ru-RU" sz="2800" b="1" dirty="0" smtClean="0"/>
              <a:t>руппа – это единое пространство:</a:t>
            </a:r>
            <a:br>
              <a:rPr lang="ru-RU" sz="2800" b="1" dirty="0" smtClean="0"/>
            </a:br>
            <a:r>
              <a:rPr lang="ru-RU" sz="2800" b="1" dirty="0" smtClean="0"/>
              <a:t>воспитатель – ребенок – родитель.</a:t>
            </a:r>
            <a:br>
              <a:rPr lang="ru-RU" sz="2800" b="1" dirty="0" smtClean="0"/>
            </a:br>
            <a:r>
              <a:rPr lang="ru-RU" sz="2800" b="1" dirty="0" smtClean="0"/>
              <a:t>Игровая деятельность в группе разнообразна,</a:t>
            </a:r>
            <a:br>
              <a:rPr lang="ru-RU" sz="2800" b="1" dirty="0" smtClean="0"/>
            </a:br>
            <a:r>
              <a:rPr lang="ru-RU" sz="2800" b="1" dirty="0" smtClean="0"/>
              <a:t>дети с удовольствием играют в сюжетно-ролевые, дидактические и подвижные игры в специально созданных игровых зонах…</a:t>
            </a: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2" descr="C:\Users\User\Desktop\_Oni-C6sxK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214313"/>
            <a:ext cx="8715375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u="sng" dirty="0" smtClean="0"/>
              <a:t/>
            </a:r>
            <a:br>
              <a:rPr lang="ru-RU" sz="4000" b="1" u="sng" dirty="0" smtClean="0"/>
            </a:br>
            <a:r>
              <a:rPr lang="ru-RU" sz="4000" b="1" u="sng" dirty="0" smtClean="0"/>
              <a:t/>
            </a:r>
            <a:br>
              <a:rPr lang="ru-RU" sz="4000" b="1" u="sng" dirty="0" smtClean="0"/>
            </a:br>
            <a:r>
              <a:rPr lang="ru-RU" sz="4000" b="1" u="sng" dirty="0" smtClean="0"/>
              <a:t/>
            </a:r>
            <a:br>
              <a:rPr lang="ru-RU" sz="4000" b="1" u="sng" dirty="0" smtClean="0"/>
            </a:br>
            <a:r>
              <a:rPr lang="ru-RU" sz="4000" b="1" u="sng" dirty="0" smtClean="0"/>
              <a:t/>
            </a:r>
            <a:br>
              <a:rPr lang="ru-RU" sz="4000" b="1" u="sng" dirty="0" smtClean="0"/>
            </a:br>
            <a:r>
              <a:rPr lang="ru-RU" sz="4000" b="1" u="sng" dirty="0" smtClean="0"/>
              <a:t/>
            </a:r>
            <a:br>
              <a:rPr lang="ru-RU" sz="4000" b="1" u="sng" dirty="0" smtClean="0"/>
            </a:br>
            <a:r>
              <a:rPr lang="ru-RU" sz="4000" b="1" u="sng" dirty="0" smtClean="0"/>
              <a:t/>
            </a:r>
            <a:br>
              <a:rPr lang="ru-RU" sz="4000" b="1" u="sng" dirty="0" smtClean="0"/>
            </a:br>
            <a:r>
              <a:rPr lang="ru-RU" sz="4000" b="1" u="sng" dirty="0" smtClean="0"/>
              <a:t/>
            </a:r>
            <a:br>
              <a:rPr lang="ru-RU" sz="4000" b="1" u="sng" dirty="0" smtClean="0"/>
            </a:br>
            <a:r>
              <a:rPr lang="ru-RU" sz="4000" b="1" u="sng" dirty="0" smtClean="0"/>
              <a:t/>
            </a:r>
            <a:br>
              <a:rPr lang="ru-RU" sz="4000" b="1" u="sng" dirty="0" smtClean="0"/>
            </a:br>
            <a:r>
              <a:rPr lang="ru-RU" sz="4000" b="1" u="sng" dirty="0" smtClean="0"/>
              <a:t/>
            </a:r>
            <a:br>
              <a:rPr lang="ru-RU" sz="4000" b="1" u="sng" dirty="0" smtClean="0"/>
            </a:br>
            <a:r>
              <a:rPr lang="ru-RU" sz="2800" b="1" dirty="0" smtClean="0"/>
              <a:t>Центр сюжетно-ролевой игры</a:t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400" dirty="0" smtClean="0"/>
              <a:t>Сюжетно-ролевая игра – основной вид деятельности  ребенка дошкольного возраста. Это обыгрывание различных сюжетов, ролевых ситуаций, конкретных образов. Эти игры несут в себе познавательный потенциал, дают ребенку общее представление о будущих социальных ролях, способствуют формированию умения общаться со сверстниками, старшими.</a:t>
            </a:r>
            <a:endParaRPr lang="ru-RU" sz="2400" b="1" u="sng" dirty="0" smtClean="0"/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2" descr="C:\Users\User\Desktop\_Oni-C6sxK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8715375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6" name="Заголовок 1"/>
          <p:cNvSpPr>
            <a:spLocks noGrp="1"/>
          </p:cNvSpPr>
          <p:nvPr>
            <p:ph type="title"/>
          </p:nvPr>
        </p:nvSpPr>
        <p:spPr>
          <a:xfrm>
            <a:off x="2268538" y="260350"/>
            <a:ext cx="4464050" cy="1143000"/>
          </a:xfrm>
        </p:spPr>
        <p:txBody>
          <a:bodyPr/>
          <a:lstStyle/>
          <a:p>
            <a:r>
              <a:rPr lang="ru-RU" sz="2800" b="1" smtClean="0"/>
              <a:t>«Больница»</a:t>
            </a:r>
            <a:r>
              <a:rPr lang="ru-RU" b="1" u="sng" smtClean="0"/>
              <a:t> </a:t>
            </a:r>
          </a:p>
        </p:txBody>
      </p:sp>
      <p:pic>
        <p:nvPicPr>
          <p:cNvPr id="67587" name="Picture 1" descr="C:\Users\User\Desktop\_tJgSGKlOy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313" y="2714625"/>
            <a:ext cx="3548062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8" name="Picture 2" descr="C:\Users\User\Desktop\bHmv4L2JdG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1285875"/>
            <a:ext cx="3357562" cy="315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2" descr="C:\Users\User\Desktop\_Oni-C6sxK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214313"/>
            <a:ext cx="8715375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smtClean="0"/>
              <a:t/>
            </a:r>
            <a:br>
              <a:rPr lang="ru-RU" sz="2800" b="1" smtClean="0"/>
            </a:br>
            <a:r>
              <a:rPr lang="ru-RU" sz="2800" b="1" smtClean="0"/>
              <a:t>«Салон красоты»</a:t>
            </a:r>
          </a:p>
        </p:txBody>
      </p:sp>
      <p:pic>
        <p:nvPicPr>
          <p:cNvPr id="68611" name="Picture 2" descr="C:\Users\User\Desktop\noOWnc6tpP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38" y="2643188"/>
            <a:ext cx="3286125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2" name="Picture 3" descr="C:\Users\User\Desktop\_gcGYjqzsWY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357313"/>
            <a:ext cx="3357563" cy="328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2" descr="C:\Users\User\Desktop\_Oni-C6sxK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214313"/>
            <a:ext cx="8715375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smtClean="0"/>
              <a:t/>
            </a:r>
            <a:br>
              <a:rPr lang="ru-RU" sz="2800" b="1" smtClean="0"/>
            </a:br>
            <a:r>
              <a:rPr lang="ru-RU" sz="2800" b="1" smtClean="0"/>
              <a:t>«Путешествие»</a:t>
            </a:r>
          </a:p>
        </p:txBody>
      </p:sp>
      <p:pic>
        <p:nvPicPr>
          <p:cNvPr id="69635" name="Picture 2" descr="C:\Users\User\Desktop\9G_A7JeNyG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1688" y="1484313"/>
            <a:ext cx="4857750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2" descr="C:\Users\User\Desktop\_Oni-C6sxK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214313"/>
            <a:ext cx="8715375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smtClean="0"/>
              <a:t>«Магазин»</a:t>
            </a:r>
          </a:p>
        </p:txBody>
      </p:sp>
      <p:pic>
        <p:nvPicPr>
          <p:cNvPr id="70659" name="Picture 2" descr="C:\Users\User\Desktop\6OPmMzZMGS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313" y="1214438"/>
            <a:ext cx="6429375" cy="450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2" descr="C:\Users\User\Desktop\_Oni-C6sxK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214313"/>
            <a:ext cx="8715375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smtClean="0"/>
              <a:t/>
            </a:r>
            <a:br>
              <a:rPr lang="ru-RU" sz="2400" b="1" smtClean="0"/>
            </a:br>
            <a:r>
              <a:rPr lang="ru-RU" sz="2400" b="1" smtClean="0"/>
              <a:t/>
            </a:r>
            <a:br>
              <a:rPr lang="ru-RU" sz="2400" b="1" smtClean="0"/>
            </a:br>
            <a:r>
              <a:rPr lang="ru-RU" sz="2800" b="1" smtClean="0"/>
              <a:t>«Семья»</a:t>
            </a:r>
          </a:p>
        </p:txBody>
      </p:sp>
      <p:pic>
        <p:nvPicPr>
          <p:cNvPr id="71683" name="Picture 2" descr="C:\Users\User\Desktop\AL4y776dAa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8" y="1571625"/>
            <a:ext cx="3643312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4" name="Picture 3" descr="C:\Users\User\Desktop\bJ7sZ_-32wU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85875" y="2357438"/>
            <a:ext cx="3000375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2" descr="C:\Users\User\Desktop\_Oni-C6sxK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214313"/>
            <a:ext cx="8715375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6" name="Picture 3" descr="C:\Users\User\Desktop\gJocdSVHE7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857250"/>
            <a:ext cx="3429000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7" name="Picture 2" descr="C:\Users\User\Desktop\0FmUGGNd2Kw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85875" y="2857500"/>
            <a:ext cx="3429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2" descr="C:\Users\User\Desktop\_Oni-C6sxK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214313"/>
            <a:ext cx="8715375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>        </a:t>
            </a:r>
            <a:r>
              <a:rPr lang="ru-RU" sz="2800" b="1" dirty="0" smtClean="0"/>
              <a:t>Ребенок – это маленький росток, </a:t>
            </a:r>
            <a:br>
              <a:rPr lang="ru-RU" sz="2800" b="1" dirty="0" smtClean="0"/>
            </a:br>
            <a:r>
              <a:rPr lang="ru-RU" sz="2800" b="1" dirty="0" smtClean="0"/>
              <a:t>             Который холим, любим и лелеем.</a:t>
            </a:r>
            <a:br>
              <a:rPr lang="ru-RU" sz="2800" b="1" dirty="0" smtClean="0"/>
            </a:br>
            <a:r>
              <a:rPr lang="ru-RU" sz="2800" b="1" dirty="0" smtClean="0"/>
              <a:t>            Ребенок – это маленький цветок,</a:t>
            </a:r>
            <a:br>
              <a:rPr lang="ru-RU" sz="2800" b="1" dirty="0" smtClean="0"/>
            </a:br>
            <a:r>
              <a:rPr lang="ru-RU" sz="2800" b="1" dirty="0" smtClean="0"/>
              <a:t>   Мы всей душой его согреем. </a:t>
            </a:r>
            <a:br>
              <a:rPr lang="ru-RU" sz="2800" b="1" dirty="0" smtClean="0"/>
            </a:br>
            <a:r>
              <a:rPr lang="ru-RU" sz="2800" b="1" dirty="0" smtClean="0"/>
              <a:t>Пусть на большом его пути</a:t>
            </a:r>
            <a:br>
              <a:rPr lang="ru-RU" sz="2800" b="1" dirty="0" smtClean="0"/>
            </a:br>
            <a:r>
              <a:rPr lang="ru-RU" sz="2800" b="1" dirty="0" smtClean="0"/>
              <a:t>Погода будет только ясной.</a:t>
            </a:r>
            <a:br>
              <a:rPr lang="ru-RU" sz="2800" b="1" dirty="0" smtClean="0"/>
            </a:br>
            <a:r>
              <a:rPr lang="ru-RU" sz="2800" b="1" dirty="0" smtClean="0"/>
              <a:t>Расти, росточек наш, расти,</a:t>
            </a:r>
            <a:br>
              <a:rPr lang="ru-RU" sz="2800" b="1" dirty="0" smtClean="0"/>
            </a:br>
            <a:r>
              <a:rPr lang="ru-RU" sz="2800" b="1" dirty="0" smtClean="0"/>
              <a:t>                И превратись в цветок прекрасный.</a:t>
            </a:r>
            <a:br>
              <a:rPr lang="ru-RU" sz="2800" b="1" dirty="0" smtClean="0"/>
            </a:br>
            <a:endParaRPr lang="ru-RU" sz="2800" b="1" dirty="0" smtClean="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5" name="Picture 2" descr="C:\Users\User\Desktop\_Oni-C6sxK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214313"/>
            <a:ext cx="8715375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4" name="Rectangle 4"/>
          <p:cNvSpPr>
            <a:spLocks noGrp="1"/>
          </p:cNvSpPr>
          <p:nvPr>
            <p:ph type="title"/>
          </p:nvPr>
        </p:nvSpPr>
        <p:spPr>
          <a:xfrm>
            <a:off x="1403350" y="476250"/>
            <a:ext cx="6264275" cy="360363"/>
          </a:xfrm>
        </p:spPr>
        <p:txBody>
          <a:bodyPr/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800" b="1" dirty="0" smtClean="0"/>
              <a:t>Заключение</a:t>
            </a:r>
            <a:br>
              <a:rPr lang="ru-RU" sz="2800" b="1" dirty="0" smtClean="0"/>
            </a:br>
            <a:r>
              <a:rPr lang="ru-RU" sz="2000" dirty="0" smtClean="0"/>
              <a:t>Каждый ребенок в своем развитии испытывает несомненное влияние семьи, ее быта, культурных предпочтений. В детском саду обстановка всех помещений служит одной задачей для воспитания и развития ребенка в коллективе. Создание такой благоприятной обстановки – большое искусство, включающее в себя разумную и красивую организацию пространства и его элементов. В развивающей среде, окружающей ребенка, должна быть заложена возможность того, что и ребенок становится творцом своего предметного мира, в процессе личностно-развивающего взаимодействия со взрослыми, сверстниками становится творцом своей личности.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Picture 4" descr="img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C:\Users\User\Desktop\_Oni-C6sxK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214313"/>
            <a:ext cx="8715375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u="sng" smtClean="0"/>
              <a:t/>
            </a:r>
            <a:br>
              <a:rPr lang="ru-RU" sz="4000" b="1" u="sng" smtClean="0"/>
            </a:br>
            <a:r>
              <a:rPr lang="ru-RU" sz="4000" b="1" u="sng" smtClean="0"/>
              <a:t/>
            </a:r>
            <a:br>
              <a:rPr lang="ru-RU" sz="4000" b="1" u="sng" smtClean="0"/>
            </a:br>
            <a:r>
              <a:rPr lang="ru-RU" sz="2800" b="1" smtClean="0"/>
              <a:t>Предметно-развивающая среда начинается уже с приемной, где мы встречаем наших детей</a:t>
            </a:r>
            <a:r>
              <a:rPr lang="ru-RU" sz="4000" b="1" u="sng" smtClean="0"/>
              <a:t> </a:t>
            </a:r>
          </a:p>
        </p:txBody>
      </p:sp>
      <p:pic>
        <p:nvPicPr>
          <p:cNvPr id="1026" name="Picture 2" descr="C:\Users\User\Desktop\среда\IMG_20190322_1609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988840"/>
            <a:ext cx="2880320" cy="384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C:\Users\User\Desktop\_Oni-C6sxK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214313"/>
            <a:ext cx="8715375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2" descr="C:\Users\User\Desktop\BaTljdjS9v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857250"/>
            <a:ext cx="3287712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>
            <a:off x="1571625" y="1143000"/>
            <a:ext cx="2928938" cy="128587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smtClean="0">
                <a:solidFill>
                  <a:schemeClr val="tx1"/>
                </a:solidFill>
              </a:rPr>
              <a:t>Советы для родителей</a:t>
            </a:r>
          </a:p>
        </p:txBody>
      </p:sp>
      <p:pic>
        <p:nvPicPr>
          <p:cNvPr id="2050" name="Picture 2" descr="C:\Users\User\Desktop\среда\IMG_20190322_1609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13" y="2604204"/>
            <a:ext cx="4104456" cy="307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C:\Users\User\Desktop\_Oni-C6sxK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214313"/>
            <a:ext cx="8715375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2" descr="C:\Users\User\Desktop\yqLabHimpTw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60032" y="1268760"/>
            <a:ext cx="2954337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1428750" y="1500188"/>
            <a:ext cx="3357563" cy="500062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smtClean="0">
                <a:solidFill>
                  <a:schemeClr val="tx1"/>
                </a:solidFill>
              </a:rPr>
              <a:t>Творчество детей </a:t>
            </a:r>
          </a:p>
        </p:txBody>
      </p:sp>
      <p:pic>
        <p:nvPicPr>
          <p:cNvPr id="3074" name="Picture 2" descr="C:\Users\User\Desktop\среда\IMG_20190322_1538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414" y="2276872"/>
            <a:ext cx="2953875" cy="39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C:\Users\User\Desktop\_Oni-C6sxK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214313"/>
            <a:ext cx="8715375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1331913" y="274638"/>
            <a:ext cx="6553200" cy="5654675"/>
          </a:xfrm>
        </p:spPr>
        <p:txBody>
          <a:bodyPr/>
          <a:lstStyle/>
          <a:p>
            <a:r>
              <a:rPr lang="ru-RU" sz="4800" b="1" dirty="0" smtClean="0"/>
              <a:t>Утро начинается…</a:t>
            </a:r>
            <a:br>
              <a:rPr lang="ru-RU" sz="4800" b="1" dirty="0" smtClean="0"/>
            </a:b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4000" dirty="0" smtClean="0"/>
              <a:t>Чтоб здоровым быть сполна</a:t>
            </a:r>
            <a:br>
              <a:rPr lang="ru-RU" sz="4000" dirty="0" smtClean="0"/>
            </a:br>
            <a:r>
              <a:rPr lang="ru-RU" sz="4000" dirty="0" smtClean="0"/>
              <a:t>физкультура всем нужна.</a:t>
            </a:r>
            <a:br>
              <a:rPr lang="ru-RU" sz="4000" dirty="0" smtClean="0"/>
            </a:br>
            <a:r>
              <a:rPr lang="ru-RU" sz="4000" dirty="0" smtClean="0"/>
              <a:t>Для начала по порядку – </a:t>
            </a:r>
            <a:br>
              <a:rPr lang="ru-RU" sz="4000" dirty="0" smtClean="0"/>
            </a:br>
            <a:r>
              <a:rPr lang="ru-RU" sz="4000" dirty="0" smtClean="0"/>
              <a:t>утром делаем зарядку</a:t>
            </a:r>
            <a:r>
              <a:rPr lang="ru-RU" dirty="0" smtClean="0"/>
              <a:t> 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C:\Users\User\Desktop\_Oni-C6sxK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8715375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4" descr="C:\Users\User\Desktop\Hj2_QK8xeD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1052513"/>
            <a:ext cx="3024187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5" descr="RUBnoh6k72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6375" y="2420938"/>
            <a:ext cx="2951163" cy="3097212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1441</TotalTime>
  <Words>41</Words>
  <Application>Microsoft Office PowerPoint</Application>
  <PresentationFormat>Экран (4:3)</PresentationFormat>
  <Paragraphs>39</Paragraphs>
  <Slides>49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Тема Office</vt:lpstr>
      <vt:lpstr>         Предметно- развивающая среда в соответствии с ФГОС » </vt:lpstr>
      <vt:lpstr>            ТРЕБОВАНИЯ К ОРГАНИЗАЦИИ ПРЕДМЕТНО-ПРОСТРАНСТВЕННОЙ СРЕДЫ Предметно-развивающая среда организуется так, чтобы каждый ребенок имел возможность свободно заниматься любимым делом.  Размещение оборудования по секторам (центрам развития) позволяет детям объединиться подгруппами по общим интересам: конструирование, рисование, ручной труд, театрально-игровая деятельность,  экспериментирование.  Необходимы материалы, учитывающие интересы мальчиков и девочек, как в труде, так и в игре.  Среда, окружающая детей в детском саду, должна обеспечивать безопасность их жизни, способствовать укреплению здоровья и закаливанию организма каждого из них.   </vt:lpstr>
      <vt:lpstr>   Цель:  создание комфортных, благоприятных условий для развития ребенка в самостоятельной и совместной деятельности, обеспечивающей разные виды его активности. Задачи: создать необходимые предпосылки для развития внутренней активности ребенка; предоставить каждому ребенку возможность самоутвердиться в наиболее значимых для него сферах жизнедеятельности, в максимальной степени раскрывающих его индивидуальные качества и способности; ввести стиль взаимоотношений, обеспечивающих любовь и уважение к личности каждого ребенка; активно искать пути, способы и средства максимально полного раскрытия личности каждого ребенка, проявления и развития его индивидуальности; ориентироваться на активные методы воздействия на личность.   </vt:lpstr>
      <vt:lpstr>        Группа – это единое пространство: воспитатель – ребенок – родитель. Игровая деятельность в группе разнообразна, дети с удовольствием играют в сюжетно-ролевые, дидактические и подвижные игры в специально созданных игровых зонах…</vt:lpstr>
      <vt:lpstr>  Предметно-развивающая среда начинается уже с приемной, где мы встречаем наших детей </vt:lpstr>
      <vt:lpstr>Презентация PowerPoint</vt:lpstr>
      <vt:lpstr>Презентация PowerPoint</vt:lpstr>
      <vt:lpstr>Утро начинается…  Чтоб здоровым быть сполна физкультура всем нужна. Для начала по порядку –  утром делаем зарядку </vt:lpstr>
      <vt:lpstr>Презентация PowerPoint</vt:lpstr>
      <vt:lpstr>Презентация PowerPoint</vt:lpstr>
      <vt:lpstr>  Соблюдаем гигиену перед завтраком, обедом… </vt:lpstr>
      <vt:lpstr>  Центр физического развития  В  группе  учим детей самостоятельной двигательной активности в условиях ограниченного пространства и правильному использованию физкультурного оборудования  </vt:lpstr>
      <vt:lpstr>Презентация PowerPoint</vt:lpstr>
      <vt:lpstr>Презентация PowerPoint</vt:lpstr>
      <vt:lpstr>  Закаливающие процедуры: коррегирующая гимнастика, ходьба по массажным дорожкам после сна </vt:lpstr>
      <vt:lpstr>  Центр  патриотического воспитания</vt:lpstr>
      <vt:lpstr>   Центр развивающих игр направлен на развитие речи, сенсорного восприятия, мелкой моторики, воображения </vt:lpstr>
      <vt:lpstr> Центр  сенсорного развития</vt:lpstr>
      <vt:lpstr>Презентация PowerPoint</vt:lpstr>
      <vt:lpstr>Презентация PowerPoint</vt:lpstr>
      <vt:lpstr>Презентация PowerPoint</vt:lpstr>
      <vt:lpstr>        Развивающее пособие по Монтессори – бизиборд  Бизиборд («доска, чтобы занять малыша») – игровой сенсорный стенд, оснащенный всякими элементами. Бизиборд - это один из монтессори-материалов, занимаясь с которыми ребенок получает новые навыки, умения, выполняет действия, которые постепенно формируют у него усидчивость, чувство независимости и уверенности. Ребенок видит результат СВОЕЙ "работы" - это и есть цель бизиборда. Кроме развития мелкой моторики, бизиборд хорош для улучшения координации (попасть ключиком в замок), также обучающая доска способствует развитию цветовосприятия, обучает ребенка элементарным словам, способствует развитию воображения у ребенка.</vt:lpstr>
      <vt:lpstr>Презентация PowerPoint</vt:lpstr>
      <vt:lpstr>   Центр «Мир книги»  Развивающие способности детской книги безграничны. Мышление, речь, память, внимание, воображение – все это формируется благодаря общению с книгой.  </vt:lpstr>
      <vt:lpstr>        Театрально-музыкальный центр развивает творческие способности у детей, воображение, память, внимание, умение импровизировать, прививает интерес к театру, музыке </vt:lpstr>
      <vt:lpstr>Презентация PowerPoint</vt:lpstr>
      <vt:lpstr>Презентация PowerPoint</vt:lpstr>
      <vt:lpstr>Презентация PowerPoint</vt:lpstr>
      <vt:lpstr>  Центр воды и песка помогает организовать познавательно-исследовательскую деятельность детей.  Организуя игры с водой и песком, мы не только знакомим детей со свойствами различных предметов и материалов, но и помогаем им закреплять представление о форме, величине, цвете предметов и развивать мелкую моторику рук </vt:lpstr>
      <vt:lpstr>Презентация PowerPoint</vt:lpstr>
      <vt:lpstr>Презентация PowerPoint</vt:lpstr>
      <vt:lpstr>  Центр творчества развивает интерес к изобразительной деятельности, формирует эстетическое восприятие, воображение, художественно-творческие способности, самостоятельную активность. </vt:lpstr>
      <vt:lpstr>        Центр ПДД  формирует элементарные представления о правилах безопасности дорожного движения, воспитывает осознанное отношение к необходимости выполнения этих правил</vt:lpstr>
      <vt:lpstr>Презентация PowerPoint</vt:lpstr>
      <vt:lpstr>       Центр  строительно-конструктивных игр  развивает представление об основных свойствах объемных геометрических форм , развивает мелкую моторику пальцев, рук, приобретает трудовые навыки, умение строить мебель, дома. </vt:lpstr>
      <vt:lpstr>Презентация PowerPoint</vt:lpstr>
      <vt:lpstr>Презентация PowerPoint</vt:lpstr>
      <vt:lpstr>             Уголок уединения  это место, где у ребенка появляется возможность расслабиться, устранить беспокойство, возбуждение, скованность, восстановить силы </vt:lpstr>
      <vt:lpstr>Презентация PowerPoint</vt:lpstr>
      <vt:lpstr>         Центр сюжетно-ролевой игры  Сюжетно-ролевая игра – основной вид деятельности  ребенка дошкольного возраста. Это обыгрывание различных сюжетов, ролевых ситуаций, конкретных образов. Эти игры несут в себе познавательный потенциал, дают ребенку общее представление о будущих социальных ролях, способствуют формированию умения общаться со сверстниками, старшими.</vt:lpstr>
      <vt:lpstr>«Больница» </vt:lpstr>
      <vt:lpstr> «Салон красоты»</vt:lpstr>
      <vt:lpstr> «Путешествие»</vt:lpstr>
      <vt:lpstr>«Магазин»</vt:lpstr>
      <vt:lpstr>  «Семья»</vt:lpstr>
      <vt:lpstr>Презентация PowerPoint</vt:lpstr>
      <vt:lpstr>                 Ребенок – это маленький росток,               Который холим, любим и лелеем.             Ребенок – это маленький цветок,    Мы всей душой его согреем.  Пусть на большом его пути Погода будет только ясной. Расти, росточек наш, расти,                 И превратись в цветок прекрасный. </vt:lpstr>
      <vt:lpstr>              Заключение Каждый ребенок в своем развитии испытывает несомненное влияние семьи, ее быта, культурных предпочтений. В детском саду обстановка всех помещений служит одной задачей для воспитания и развития ребенка в коллективе. Создание такой благоприятной обстановки – большое искусство, включающее в себя разумную и красивую организацию пространства и его элементов. В развивающей среде, окружающей ребенка, должна быть заложена возможность того, что и ребенок становится творцом своего предметного мира, в процессе личностно-развивающего взаимодействия со взрослыми, сверстниками становится творцом своей личности.</vt:lpstr>
      <vt:lpstr>Презентация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101</cp:revision>
  <cp:lastPrinted>2019-03-22T11:23:08Z</cp:lastPrinted>
  <dcterms:created xsi:type="dcterms:W3CDTF">2017-02-01T08:55:22Z</dcterms:created>
  <dcterms:modified xsi:type="dcterms:W3CDTF">2019-03-22T11:32:59Z</dcterms:modified>
</cp:coreProperties>
</file>