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82" r:id="rId9"/>
    <p:sldId id="261" r:id="rId10"/>
    <p:sldId id="263" r:id="rId11"/>
    <p:sldId id="264" r:id="rId12"/>
    <p:sldId id="262" r:id="rId13"/>
    <p:sldId id="279" r:id="rId14"/>
    <p:sldId id="267" r:id="rId15"/>
    <p:sldId id="283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F47E-849C-4203-941D-EBB9EBEE569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ABC-BC30-4615-9006-739677CED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F47E-849C-4203-941D-EBB9EBEE569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ABC-BC30-4615-9006-739677CED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F47E-849C-4203-941D-EBB9EBEE569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ABC-BC30-4615-9006-739677CED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F47E-849C-4203-941D-EBB9EBEE569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ABC-BC30-4615-9006-739677CED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F47E-849C-4203-941D-EBB9EBEE569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ABC-BC30-4615-9006-739677CED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F47E-849C-4203-941D-EBB9EBEE569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ABC-BC30-4615-9006-739677CED2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F47E-849C-4203-941D-EBB9EBEE569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ABC-BC30-4615-9006-739677CED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F47E-849C-4203-941D-EBB9EBEE569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ABC-BC30-4615-9006-739677CED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F47E-849C-4203-941D-EBB9EBEE569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ABC-BC30-4615-9006-739677CED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F47E-849C-4203-941D-EBB9EBEE569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AC9ABC-BC30-4615-9006-739677CED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F47E-849C-4203-941D-EBB9EBEE569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9ABC-BC30-4615-9006-739677CED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8B8F47E-849C-4203-941D-EBB9EBEE569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3AC9ABC-BC30-4615-9006-739677CED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Совершенствование</a:t>
            </a:r>
            <a:r>
              <a:rPr lang="ru-RU" b="1" dirty="0" smtClean="0">
                <a:latin typeface="Bookman Old Style" pitchFamily="18" charset="0"/>
              </a:rPr>
              <a:t> методической работы в ДОУ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7088832" cy="158417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sz="1600" dirty="0">
              <a:latin typeface="Bookman Old Style" pitchFamily="18" charset="0"/>
            </a:endParaRPr>
          </a:p>
          <a:p>
            <a:pPr algn="r"/>
            <a:r>
              <a:rPr lang="ru-RU" sz="1600" dirty="0" smtClean="0">
                <a:latin typeface="Bookman Old Style" pitchFamily="18" charset="0"/>
              </a:rPr>
              <a:t>                          Старший воспитатель МАДОУ </a:t>
            </a:r>
            <a:r>
              <a:rPr lang="ru-RU" sz="1600" dirty="0" smtClean="0">
                <a:latin typeface="Bookman Old Style" pitchFamily="18" charset="0"/>
              </a:rPr>
              <a:t>№106 </a:t>
            </a:r>
            <a:r>
              <a:rPr lang="ru-RU" sz="1600" dirty="0" smtClean="0">
                <a:latin typeface="Bookman Old Style" pitchFamily="18" charset="0"/>
              </a:rPr>
              <a:t>города Тюмени</a:t>
            </a:r>
          </a:p>
          <a:p>
            <a:pPr algn="r"/>
            <a:r>
              <a:rPr lang="ru-RU" sz="1600" dirty="0" smtClean="0">
                <a:latin typeface="Bookman Old Style" pitchFamily="18" charset="0"/>
              </a:rPr>
              <a:t>                                                               </a:t>
            </a:r>
            <a:r>
              <a:rPr lang="ru-RU" sz="1600" dirty="0" err="1" smtClean="0">
                <a:latin typeface="Bookman Old Style" pitchFamily="18" charset="0"/>
              </a:rPr>
              <a:t>Котенькова</a:t>
            </a:r>
            <a:r>
              <a:rPr lang="ru-RU" sz="1600" dirty="0" smtClean="0">
                <a:latin typeface="Bookman Old Style" pitchFamily="18" charset="0"/>
              </a:rPr>
              <a:t> Светлана Германовна</a:t>
            </a:r>
            <a:endParaRPr lang="ru-RU" sz="1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Педагогические мастерские</a:t>
            </a:r>
            <a:endParaRPr lang="ru-RU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C:\Documents and Settings\al\Рабочий стол\Метод\DSC08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52736"/>
            <a:ext cx="8424936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Мастер-класс</a:t>
            </a:r>
            <a:endParaRPr lang="ru-RU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4" name="Picture 2" descr="C:\Documents and Settings\al\Рабочий стол\Метод\DSC08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42137"/>
            <a:ext cx="9144000" cy="59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Методическое  объединение</a:t>
            </a:r>
            <a:endParaRPr lang="ru-RU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C:\Documents and Settings\al\Рабочий стол\Метод\DSC00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89075"/>
            <a:ext cx="9144000" cy="60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2400" dirty="0" smtClean="0">
                <a:solidFill>
                  <a:srgbClr val="FF9900"/>
                </a:solidFill>
              </a:rPr>
              <a:t>Музыкально-литературные гостиные</a:t>
            </a:r>
            <a:endParaRPr lang="ru-RU" sz="2400" dirty="0">
              <a:solidFill>
                <a:srgbClr val="FF9900"/>
              </a:solidFill>
            </a:endParaRPr>
          </a:p>
        </p:txBody>
      </p:sp>
      <p:pic>
        <p:nvPicPr>
          <p:cNvPr id="2050" name="Picture 2" descr="C:\Documents and Settings\al\Рабочий стол\Метод\DSC086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138"/>
            <a:ext cx="9144000" cy="57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Деловые игры </a:t>
            </a:r>
            <a:endParaRPr lang="ru-RU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170" name="Picture 2" descr="C:\Documents and Settings\al\Рабочий стол\Метод\DSC08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80728"/>
            <a:ext cx="91440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                      </a:t>
            </a:r>
            <a:r>
              <a:rPr lang="ru-RU" dirty="0" smtClean="0">
                <a:solidFill>
                  <a:srgbClr val="FF9900"/>
                </a:solidFill>
              </a:rPr>
              <a:t>Смотры -конкурсы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1026" name="Picture 2" descr="C:\Documents and Settings\al\Рабочий стол\Метод\DSC003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71" y="1100138"/>
            <a:ext cx="4773082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6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Если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совершенствовать качество субъектов, условий, содержание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воспитательно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образовательного процесса в ДОУ  за счет повышения потенциала педагогов, оснащения предметно- развивающей среды, эффективных управленческих решений, совершенствуется и качество развития ДОУ.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763688" y="3933056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219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9" y="662545"/>
            <a:ext cx="8229600" cy="6192688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                </a:t>
            </a:r>
            <a: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1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9900"/>
                </a:solidFill>
              </a:rPr>
              <a:t>Основная деятельность </a:t>
            </a:r>
            <a:r>
              <a:rPr lang="ru-RU" b="1" dirty="0" smtClean="0">
                <a:solidFill>
                  <a:srgbClr val="FF9900"/>
                </a:solidFill>
              </a:rPr>
              <a:t>старшего воспитателя </a:t>
            </a:r>
            <a:r>
              <a:rPr lang="ru-RU" b="1" dirty="0">
                <a:solidFill>
                  <a:srgbClr val="FF9900"/>
                </a:solidFill>
              </a:rPr>
              <a:t>это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4704636"/>
          </a:xfrm>
        </p:spPr>
        <p:txBody>
          <a:bodyPr>
            <a:normAutofit fontScale="77500" lnSpcReduction="20000"/>
          </a:bodyPr>
          <a:lstStyle/>
          <a:p>
            <a:r>
              <a:rPr lang="ru-RU" sz="2400" b="0" dirty="0" smtClean="0">
                <a:solidFill>
                  <a:srgbClr val="FF9900"/>
                </a:solidFill>
              </a:rPr>
              <a:t>:</a:t>
            </a:r>
            <a:endParaRPr lang="ru-RU" sz="2400" b="0" dirty="0">
              <a:solidFill>
                <a:srgbClr val="FF9900"/>
              </a:solidFill>
            </a:endParaRPr>
          </a:p>
          <a:p>
            <a:r>
              <a:rPr lang="ru-RU" sz="2400" dirty="0" smtClean="0"/>
              <a:t>    </a:t>
            </a:r>
            <a:r>
              <a:rPr lang="ru-RU" sz="3400" dirty="0" smtClean="0"/>
              <a:t>-  оперативная</a:t>
            </a:r>
            <a:r>
              <a:rPr lang="ru-RU" sz="3400" dirty="0"/>
              <a:t>, индивидуализированная </a:t>
            </a:r>
            <a:r>
              <a:rPr lang="ru-RU" sz="3400" dirty="0" smtClean="0"/>
              <a:t>помощь каждому педагогу и особенно молодому специалисту;</a:t>
            </a:r>
          </a:p>
          <a:p>
            <a:r>
              <a:rPr lang="ru-RU" sz="3400" dirty="0"/>
              <a:t> </a:t>
            </a:r>
            <a:r>
              <a:rPr lang="ru-RU" sz="3400" dirty="0" smtClean="0"/>
              <a:t>    - решении актуальных проблем, реализации потребностей, возникающих в образовательном процессе;</a:t>
            </a:r>
          </a:p>
          <a:p>
            <a:r>
              <a:rPr lang="ru-RU" sz="3400" dirty="0"/>
              <a:t> </a:t>
            </a:r>
            <a:r>
              <a:rPr lang="ru-RU" sz="3400" dirty="0" smtClean="0"/>
              <a:t>    - адаптации к новым условиях образовательного процесса;</a:t>
            </a:r>
          </a:p>
          <a:p>
            <a:r>
              <a:rPr lang="ru-RU" sz="3400" dirty="0"/>
              <a:t> </a:t>
            </a:r>
            <a:r>
              <a:rPr lang="ru-RU" sz="3400" dirty="0" smtClean="0"/>
              <a:t>    - планировании и организации профессионального развития и совершенствования.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04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FF9900"/>
                </a:solidFill>
              </a:rPr>
              <a:t>Помощь </a:t>
            </a:r>
            <a:r>
              <a:rPr lang="ru-RU" sz="2400" dirty="0" smtClean="0">
                <a:solidFill>
                  <a:srgbClr val="FF9900"/>
                </a:solidFill>
              </a:rPr>
              <a:t>старшего воспитателя заключается:</a:t>
            </a:r>
            <a:endParaRPr lang="ru-RU" sz="2400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96724"/>
          </a:xfrm>
        </p:spPr>
        <p:txBody>
          <a:bodyPr>
            <a:normAutofit fontScale="55000" lnSpcReduction="20000"/>
          </a:bodyPr>
          <a:lstStyle/>
          <a:p>
            <a:r>
              <a:rPr lang="ru-RU" b="0" dirty="0" smtClean="0"/>
              <a:t>         </a:t>
            </a:r>
          </a:p>
          <a:p>
            <a:r>
              <a:rPr lang="ru-RU" sz="2900" dirty="0" smtClean="0"/>
              <a:t>    - В </a:t>
            </a:r>
            <a:r>
              <a:rPr lang="ru-RU" sz="2900" dirty="0"/>
              <a:t>эффективном доведении до </a:t>
            </a:r>
            <a:r>
              <a:rPr lang="ru-RU" sz="2900" dirty="0" smtClean="0"/>
              <a:t>воспитателя информации </a:t>
            </a:r>
            <a:r>
              <a:rPr lang="ru-RU" sz="2900" dirty="0"/>
              <a:t>о новых условиях в форме текстов с необходимыми ссылками (как правило, размещаемых в Интернете, а также в бумажной форме), массовых бесед, обсуждений</a:t>
            </a:r>
            <a:r>
              <a:rPr lang="ru-RU" sz="2900" dirty="0" smtClean="0"/>
              <a:t>.</a:t>
            </a:r>
          </a:p>
          <a:p>
            <a:r>
              <a:rPr lang="ru-RU" sz="2900" dirty="0"/>
              <a:t> </a:t>
            </a:r>
            <a:r>
              <a:rPr lang="ru-RU" sz="2900" dirty="0" smtClean="0"/>
              <a:t>    - </a:t>
            </a:r>
            <a:r>
              <a:rPr lang="ru-RU" sz="2900" dirty="0"/>
              <a:t>Принципиальным является реагирование </a:t>
            </a:r>
            <a:r>
              <a:rPr lang="ru-RU" sz="2900" dirty="0" smtClean="0"/>
              <a:t>старшего воспитателя </a:t>
            </a:r>
            <a:r>
              <a:rPr lang="ru-RU" sz="2900" dirty="0"/>
              <a:t>на все возникающие в связи с новыми условиями вопросы. Эти вопросы задаются на обсуждениях, педсоветах. </a:t>
            </a:r>
            <a:endParaRPr lang="ru-RU" sz="2900" dirty="0" smtClean="0"/>
          </a:p>
          <a:p>
            <a:r>
              <a:rPr lang="ru-RU" sz="2900" dirty="0"/>
              <a:t> </a:t>
            </a:r>
            <a:r>
              <a:rPr lang="ru-RU" sz="2900" dirty="0" smtClean="0"/>
              <a:t>     - Индивидуальное </a:t>
            </a:r>
            <a:r>
              <a:rPr lang="ru-RU" sz="2900" dirty="0"/>
              <a:t>занятие </a:t>
            </a:r>
            <a:r>
              <a:rPr lang="ru-RU" sz="2900" dirty="0" smtClean="0"/>
              <a:t>старшего воспитателя </a:t>
            </a:r>
            <a:r>
              <a:rPr lang="ru-RU" sz="2900" dirty="0"/>
              <a:t>с </a:t>
            </a:r>
            <a:r>
              <a:rPr lang="ru-RU" sz="2900" dirty="0" smtClean="0"/>
              <a:t>педагогом </a:t>
            </a:r>
            <a:r>
              <a:rPr lang="ru-RU" sz="2900" dirty="0"/>
              <a:t>является наиболее ценным и дефицитным ресурсом методической деятельности. При планировании индивидуального занятия методиста с работником последний представляет перечень направлений и вопросов, в которых он ожидает продвижение в ходе занятия, этот перечень корректируется и дополняется методистом. </a:t>
            </a:r>
            <a:endParaRPr lang="ru-RU" sz="2900" dirty="0" smtClean="0"/>
          </a:p>
          <a:p>
            <a:r>
              <a:rPr lang="ru-RU" sz="2900" dirty="0"/>
              <a:t> </a:t>
            </a:r>
            <a:r>
              <a:rPr lang="ru-RU" sz="2900" dirty="0" smtClean="0"/>
              <a:t>     - Старший воспитатель </a:t>
            </a:r>
            <a:r>
              <a:rPr lang="ru-RU" sz="2900" dirty="0"/>
              <a:t>формулирует индивидуальное задание для педагога, выполнение которого необходимо до проведения занятия, получает отчет о результате выполнения задания, проводит само занятие, формулирует задание для выполнения после занятия, фиксирует результат занятия непосредственно после него и отсроченный. У воспитателя очень много работы с детьми, ему сложно искать литературу в методкабинете. </a:t>
            </a:r>
            <a:endParaRPr lang="ru-RU" sz="2900" dirty="0" smtClean="0"/>
          </a:p>
          <a:p>
            <a:r>
              <a:rPr lang="ru-RU" sz="2900" dirty="0"/>
              <a:t> </a:t>
            </a:r>
            <a:r>
              <a:rPr lang="ru-RU" sz="2900" dirty="0" smtClean="0"/>
              <a:t>     - Методист </a:t>
            </a:r>
            <a:r>
              <a:rPr lang="ru-RU" sz="2900" dirty="0"/>
              <a:t>подбирает нужную </a:t>
            </a:r>
            <a:r>
              <a:rPr lang="ru-RU" sz="2900"/>
              <a:t>литературу </a:t>
            </a:r>
            <a:r>
              <a:rPr lang="ru-RU" sz="2900" smtClean="0"/>
              <a:t>для педагога</a:t>
            </a:r>
            <a:r>
              <a:rPr lang="ru-RU" sz="2900" dirty="0"/>
              <a:t>, помогает в подготовке к проведению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23155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612068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5100" dirty="0">
                <a:solidFill>
                  <a:schemeClr val="accent3">
                    <a:lumMod val="75000"/>
                  </a:schemeClr>
                </a:solidFill>
              </a:rPr>
              <a:t>       </a:t>
            </a:r>
            <a:r>
              <a:rPr lang="ru-RU" sz="5100" b="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5100" dirty="0">
                <a:solidFill>
                  <a:schemeClr val="accent3">
                    <a:lumMod val="75000"/>
                  </a:schemeClr>
                </a:solidFill>
              </a:rPr>
              <a:t>Интерактивный</a:t>
            </a:r>
            <a:r>
              <a:rPr lang="ru-RU" sz="5100" b="0" dirty="0">
                <a:solidFill>
                  <a:schemeClr val="accent3">
                    <a:lumMod val="75000"/>
                  </a:schemeClr>
                </a:solidFill>
              </a:rPr>
              <a:t> – способность взаимодействовать или находится в режиме беседы, диалога с чем-либо (например, компьютером) или кем-либо (человеком). Само слово “интерактивность” пришло к нам из латинского языка от слова “</a:t>
            </a:r>
            <a:r>
              <a:rPr lang="ru-RU" sz="5100" b="0" dirty="0" err="1">
                <a:solidFill>
                  <a:schemeClr val="accent3">
                    <a:lumMod val="75000"/>
                  </a:schemeClr>
                </a:solidFill>
              </a:rPr>
              <a:t>interactio</a:t>
            </a:r>
            <a:r>
              <a:rPr lang="ru-RU" sz="5100" b="0" dirty="0">
                <a:solidFill>
                  <a:schemeClr val="accent3">
                    <a:lumMod val="75000"/>
                  </a:schemeClr>
                </a:solidFill>
              </a:rPr>
              <a:t>”, что подразумевает “</a:t>
            </a:r>
            <a:r>
              <a:rPr lang="ru-RU" sz="5100" b="0" dirty="0" err="1">
                <a:solidFill>
                  <a:schemeClr val="accent3">
                    <a:lumMod val="75000"/>
                  </a:schemeClr>
                </a:solidFill>
              </a:rPr>
              <a:t>inter</a:t>
            </a:r>
            <a:r>
              <a:rPr lang="ru-RU" sz="5100" b="0" dirty="0">
                <a:solidFill>
                  <a:schemeClr val="accent3">
                    <a:lumMod val="75000"/>
                  </a:schemeClr>
                </a:solidFill>
              </a:rPr>
              <a:t>” – “взаимный, между” и “</a:t>
            </a:r>
            <a:r>
              <a:rPr lang="ru-RU" sz="5100" b="0" dirty="0" err="1">
                <a:solidFill>
                  <a:schemeClr val="accent3">
                    <a:lumMod val="75000"/>
                  </a:schemeClr>
                </a:solidFill>
              </a:rPr>
              <a:t>actio</a:t>
            </a:r>
            <a:r>
              <a:rPr lang="ru-RU" sz="5100" b="0" dirty="0">
                <a:solidFill>
                  <a:schemeClr val="accent3">
                    <a:lumMod val="75000"/>
                  </a:schemeClr>
                </a:solidFill>
              </a:rPr>
              <a:t>” – действие.</a:t>
            </a:r>
            <a:endParaRPr lang="ru-RU" sz="5100" b="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5100" b="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5100" dirty="0">
                <a:solidFill>
                  <a:schemeClr val="accent3">
                    <a:lumMod val="75000"/>
                  </a:schemeClr>
                </a:solidFill>
              </a:rPr>
              <a:t>интерактивное обучение</a:t>
            </a:r>
            <a:r>
              <a:rPr lang="ru-RU" sz="5100" b="0" dirty="0">
                <a:solidFill>
                  <a:schemeClr val="accent3">
                    <a:lumMod val="75000"/>
                  </a:schemeClr>
                </a:solidFill>
              </a:rPr>
              <a:t>  такой режим обучения, который предполагает постоянно действующие и меняющие направление коммуникативные связи между обучающимися и обучающей системой в процессе их продуктивного </a:t>
            </a:r>
            <a:r>
              <a:rPr lang="ru-RU" sz="5100" b="0" dirty="0" smtClean="0">
                <a:solidFill>
                  <a:schemeClr val="accent3">
                    <a:lumMod val="75000"/>
                  </a:schemeClr>
                </a:solidFill>
              </a:rPr>
              <a:t>взаимодействия</a:t>
            </a:r>
          </a:p>
          <a:p>
            <a:pPr>
              <a:buFont typeface="Wingdings" pitchFamily="2" charset="2"/>
              <a:buChar char="ü"/>
            </a:pPr>
            <a:endParaRPr lang="ru-RU" sz="2900" dirty="0">
              <a:solidFill>
                <a:schemeClr val="accent2"/>
              </a:solidFill>
              <a:latin typeface="Bookman Old Style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5100" dirty="0">
                <a:solidFill>
                  <a:srgbClr val="FF9900"/>
                </a:solidFill>
              </a:rPr>
              <a:t>Цели интерактивных методов обучения:</a:t>
            </a:r>
          </a:p>
          <a:p>
            <a:pPr lvl="0">
              <a:buFont typeface="Wingdings" pitchFamily="2" charset="2"/>
              <a:buChar char="ü"/>
            </a:pPr>
            <a:endParaRPr lang="ru-RU" sz="2900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6000" dirty="0" smtClean="0">
                <a:latin typeface="Bookman Old Style" pitchFamily="18" charset="0"/>
              </a:rPr>
              <a:t>Стимулирование </a:t>
            </a:r>
            <a:r>
              <a:rPr lang="ru-RU" sz="6000" dirty="0">
                <a:latin typeface="Bookman Old Style" pitchFamily="18" charset="0"/>
              </a:rPr>
              <a:t>интереса и мотивации к самообразованию;</a:t>
            </a:r>
          </a:p>
          <a:p>
            <a:pPr lvl="0">
              <a:buFont typeface="Wingdings" pitchFamily="2" charset="2"/>
              <a:buChar char="ü"/>
            </a:pPr>
            <a:r>
              <a:rPr lang="ru-RU" sz="6000" dirty="0">
                <a:latin typeface="Bookman Old Style" pitchFamily="18" charset="0"/>
              </a:rPr>
              <a:t>Повышение уровня активности и самостоятельности;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6000" dirty="0">
                <a:latin typeface="Bookman Old Style" pitchFamily="18" charset="0"/>
              </a:rPr>
              <a:t>Развитие навыков анализа и рефлексии своей деятельности;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6000" dirty="0">
                <a:latin typeface="Bookman Old Style" pitchFamily="18" charset="0"/>
              </a:rPr>
              <a:t>Развитие стремления к сотрудничеству, </a:t>
            </a:r>
            <a:r>
              <a:rPr lang="ru-RU" sz="6000" dirty="0" err="1" smtClean="0">
                <a:latin typeface="Bookman Old Style" pitchFamily="18" charset="0"/>
              </a:rPr>
              <a:t>эмпатии</a:t>
            </a:r>
            <a:r>
              <a:rPr lang="ru-RU" sz="6000" dirty="0" smtClean="0">
                <a:latin typeface="Bookman Old Style" pitchFamily="18" charset="0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90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small" dirty="0" smtClean="0">
                <a:solidFill>
                  <a:srgbClr val="FF9900"/>
                </a:solidFill>
                <a:latin typeface="Bookman Old Style" pitchFamily="18" charset="0"/>
              </a:rPr>
              <a:t/>
            </a:r>
            <a:br>
              <a:rPr lang="ru-RU" sz="2700" b="1" cap="small" dirty="0" smtClean="0">
                <a:solidFill>
                  <a:srgbClr val="FF9900"/>
                </a:solidFill>
                <a:latin typeface="Bookman Old Style" pitchFamily="18" charset="0"/>
              </a:rPr>
            </a:br>
            <a:r>
              <a:rPr lang="ru-RU" sz="2700" b="1" cap="small" dirty="0" smtClean="0">
                <a:solidFill>
                  <a:srgbClr val="FF9900"/>
                </a:solidFill>
                <a:latin typeface="Bookman Old Style" pitchFamily="18" charset="0"/>
              </a:rPr>
              <a:t>План оформления индивидуального образовательного маршрута педагога</a:t>
            </a:r>
            <a:r>
              <a:rPr lang="ru-RU" sz="3200" b="1" dirty="0" smtClean="0">
                <a:solidFill>
                  <a:srgbClr val="FF9900"/>
                </a:solidFill>
              </a:rPr>
              <a:t/>
            </a:r>
            <a:br>
              <a:rPr lang="ru-RU" sz="3200" b="1" dirty="0" smtClean="0">
                <a:solidFill>
                  <a:srgbClr val="FF9900"/>
                </a:solidFill>
              </a:rPr>
            </a:b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064896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Bookman Old Style" pitchFamily="18" charset="0"/>
              </a:rPr>
              <a:t>Определение </a:t>
            </a:r>
            <a:r>
              <a:rPr lang="ru-RU" sz="1300" b="1" dirty="0">
                <a:latin typeface="Bookman Old Style" pitchFamily="18" charset="0"/>
              </a:rPr>
              <a:t>направления работы (по желанию педагога или по заказу учреждения, в котором он </a:t>
            </a:r>
            <a:r>
              <a:rPr lang="ru-RU" sz="1300" b="1" dirty="0" smtClean="0">
                <a:latin typeface="Bookman Old Style" pitchFamily="18" charset="0"/>
              </a:rPr>
              <a:t>работает).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● Подбор и изучение литературы по выбранному направлению </a:t>
            </a:r>
            <a:r>
              <a:rPr lang="ru-RU" sz="1300" b="1" dirty="0" smtClean="0">
                <a:latin typeface="Bookman Old Style" pitchFamily="18" charset="0"/>
              </a:rPr>
              <a:t>работы.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● Анализ и самоанализ </a:t>
            </a:r>
            <a:r>
              <a:rPr lang="ru-RU" sz="1300" b="1" dirty="0" smtClean="0">
                <a:latin typeface="Bookman Old Style" pitchFamily="18" charset="0"/>
              </a:rPr>
              <a:t>педагогической </a:t>
            </a:r>
            <a:r>
              <a:rPr lang="ru-RU" sz="1300" b="1" dirty="0">
                <a:latin typeface="Bookman Old Style" pitchFamily="18" charset="0"/>
              </a:rPr>
              <a:t>деятельности в соответствии с выбранным направлением </a:t>
            </a:r>
            <a:r>
              <a:rPr lang="ru-RU" sz="1300" b="1" dirty="0" smtClean="0">
                <a:latin typeface="Bookman Old Style" pitchFamily="18" charset="0"/>
              </a:rPr>
              <a:t>работы.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● Определение условий для осуществления данного направления в педагогической </a:t>
            </a:r>
            <a:r>
              <a:rPr lang="ru-RU" sz="1300" b="1" dirty="0" smtClean="0">
                <a:latin typeface="Bookman Old Style" pitchFamily="18" charset="0"/>
              </a:rPr>
              <a:t>деятельности: 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- курсы повышения </a:t>
            </a:r>
            <a:r>
              <a:rPr lang="ru-RU" sz="1300" b="1" dirty="0" smtClean="0">
                <a:latin typeface="Bookman Old Style" pitchFamily="18" charset="0"/>
              </a:rPr>
              <a:t>квалификации; 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- посещение семинаров и открытых занятий в своём ДОУ, в учреждениях </a:t>
            </a:r>
            <a:r>
              <a:rPr lang="ru-RU" sz="1300" b="1" dirty="0" smtClean="0">
                <a:latin typeface="Bookman Old Style" pitchFamily="18" charset="0"/>
              </a:rPr>
              <a:t>округа; 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- изучение мастер-классов в </a:t>
            </a:r>
            <a:r>
              <a:rPr lang="ru-RU" sz="1300" b="1" dirty="0" smtClean="0">
                <a:latin typeface="Bookman Old Style" pitchFamily="18" charset="0"/>
              </a:rPr>
              <a:t>Интернет-ресурсах ;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-консультации методистов своего ДОУ, других учреждений, МБОУ </a:t>
            </a:r>
            <a:r>
              <a:rPr lang="ru-RU" sz="1300" b="1" dirty="0" smtClean="0">
                <a:latin typeface="Bookman Old Style" pitchFamily="18" charset="0"/>
              </a:rPr>
              <a:t>ИМЦ; 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- создание творческих </a:t>
            </a:r>
            <a:r>
              <a:rPr lang="ru-RU" sz="1300" b="1" dirty="0" smtClean="0">
                <a:latin typeface="Bookman Old Style" pitchFamily="18" charset="0"/>
              </a:rPr>
              <a:t>групп; 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- объединение в группы с коллегами со смежными темами (или ранее занимающимися изучением данного вопроса) </a:t>
            </a:r>
            <a:r>
              <a:rPr lang="ru-RU" sz="1300" b="1" dirty="0" smtClean="0">
                <a:latin typeface="Bookman Old Style" pitchFamily="18" charset="0"/>
              </a:rPr>
              <a:t>;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- </a:t>
            </a:r>
            <a:r>
              <a:rPr lang="ru-RU" sz="1300" b="1" dirty="0" smtClean="0">
                <a:latin typeface="Bookman Old Style" pitchFamily="18" charset="0"/>
              </a:rPr>
              <a:t>наставничество. 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● Реализация условий для осуществления данного направления в педагогической деятельности в соответствии с желанием и возможностями </a:t>
            </a:r>
            <a:r>
              <a:rPr lang="ru-RU" sz="1300" b="1" dirty="0" smtClean="0">
                <a:latin typeface="Bookman Old Style" pitchFamily="18" charset="0"/>
              </a:rPr>
              <a:t>педагога.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● Планирование осуществления педагогической деятельности в соответствии с выбранным направлением </a:t>
            </a:r>
            <a:r>
              <a:rPr lang="ru-RU" sz="1300" b="1" dirty="0" smtClean="0">
                <a:latin typeface="Bookman Old Style" pitchFamily="18" charset="0"/>
              </a:rPr>
              <a:t>работы. 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● Осуществление педагогической деятельности по составленному </a:t>
            </a:r>
            <a:r>
              <a:rPr lang="ru-RU" sz="1300" b="1" dirty="0" smtClean="0">
                <a:latin typeface="Bookman Old Style" pitchFamily="18" charset="0"/>
              </a:rPr>
              <a:t>плану. 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● Обобщение и систематизация результатов педагогической деятельности в соответствии с выбранным направлением </a:t>
            </a:r>
            <a:r>
              <a:rPr lang="ru-RU" sz="1300" b="1" dirty="0" smtClean="0">
                <a:latin typeface="Bookman Old Style" pitchFamily="18" charset="0"/>
              </a:rPr>
              <a:t>работы.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● Отчёт и представление результатов педагогической деятельности в соответствии с выбранным направлением работы; трансляция педагогического опыта на разных </a:t>
            </a:r>
            <a:r>
              <a:rPr lang="ru-RU" sz="1300" b="1" dirty="0" smtClean="0">
                <a:latin typeface="Bookman Old Style" pitchFamily="18" charset="0"/>
              </a:rPr>
              <a:t>уровнях. </a:t>
            </a:r>
            <a:r>
              <a:rPr lang="ru-RU" sz="1300" b="1" dirty="0">
                <a:latin typeface="Bookman Old Style" pitchFamily="18" charset="0"/>
              </a:rPr>
              <a:t/>
            </a:r>
            <a:br>
              <a:rPr lang="ru-RU" sz="1300" b="1" dirty="0">
                <a:latin typeface="Bookman Old Style" pitchFamily="18" charset="0"/>
              </a:rPr>
            </a:br>
            <a:r>
              <a:rPr lang="ru-RU" sz="1300" b="1" dirty="0">
                <a:latin typeface="Bookman Old Style" pitchFamily="18" charset="0"/>
              </a:rPr>
              <a:t>● Аттестация на соответствующую квалификационную категорию (по результатам </a:t>
            </a:r>
            <a:r>
              <a:rPr lang="ru-RU" sz="1300" dirty="0">
                <a:latin typeface="Bookman Old Style" pitchFamily="18" charset="0"/>
              </a:rPr>
              <a:t>работы). </a:t>
            </a:r>
          </a:p>
        </p:txBody>
      </p:sp>
    </p:spTree>
    <p:extLst>
      <p:ext uri="{BB962C8B-B14F-4D97-AF65-F5344CB8AC3E}">
        <p14:creationId xmlns:p14="http://schemas.microsoft.com/office/powerpoint/2010/main" val="24393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971600" y="14847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 descr="C:\Documents and Settings\al\Рабочий стол\img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0384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10526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9900"/>
                </a:solidFill>
              </a:rPr>
              <a:t/>
            </a:r>
            <a:br>
              <a:rPr lang="ru-RU" sz="3200" dirty="0" smtClean="0">
                <a:solidFill>
                  <a:srgbClr val="FF9900"/>
                </a:solidFill>
              </a:rPr>
            </a:br>
            <a:r>
              <a:rPr lang="ru-RU" sz="2400" b="1" dirty="0" smtClean="0">
                <a:solidFill>
                  <a:srgbClr val="FF9900"/>
                </a:solidFill>
              </a:rPr>
              <a:t>Самообразование включает в себя:</a:t>
            </a:r>
            <a:r>
              <a:rPr lang="ru-RU" sz="3200" dirty="0" smtClean="0">
                <a:solidFill>
                  <a:srgbClr val="FF9900"/>
                </a:solidFill>
                <a:latin typeface="Bookman Old Style" pitchFamily="18" charset="0"/>
              </a:rPr>
              <a:t/>
            </a:r>
            <a:br>
              <a:rPr lang="ru-RU" sz="3200" dirty="0" smtClean="0">
                <a:solidFill>
                  <a:srgbClr val="FF9900"/>
                </a:solidFill>
                <a:latin typeface="Bookman Old Style" pitchFamily="18" charset="0"/>
              </a:rPr>
            </a:br>
            <a:endParaRPr lang="ru-RU" sz="3200" dirty="0">
              <a:solidFill>
                <a:srgbClr val="FF99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36684"/>
          </a:xfrm>
        </p:spPr>
        <p:txBody>
          <a:bodyPr>
            <a:normAutofit fontScale="92500" lnSpcReduction="10000"/>
          </a:bodyPr>
          <a:lstStyle/>
          <a:p>
            <a:endParaRPr lang="ru-RU" sz="2000" b="0" dirty="0" smtClean="0">
              <a:latin typeface="Bookman Old Style" pitchFamily="18" charset="0"/>
            </a:endParaRPr>
          </a:p>
          <a:p>
            <a:r>
              <a:rPr lang="ru-RU" sz="2400" b="0" dirty="0" smtClean="0">
                <a:latin typeface="Bookman Old Style" pitchFamily="18" charset="0"/>
              </a:rPr>
              <a:t>- </a:t>
            </a:r>
            <a:r>
              <a:rPr lang="ru-RU" sz="2400" dirty="0" smtClean="0">
                <a:latin typeface="Bookman Old Style" pitchFamily="18" charset="0"/>
              </a:rPr>
              <a:t>Научно-исследовательскую </a:t>
            </a:r>
            <a:r>
              <a:rPr lang="ru-RU" sz="2400" dirty="0">
                <a:latin typeface="Bookman Old Style" pitchFamily="18" charset="0"/>
              </a:rPr>
              <a:t>работу по определённой проблеме;</a:t>
            </a:r>
          </a:p>
          <a:p>
            <a:r>
              <a:rPr lang="ru-RU" sz="2400" dirty="0">
                <a:latin typeface="Bookman Old Style" pitchFamily="18" charset="0"/>
              </a:rPr>
              <a:t>- посещение библиотек, изучение научно-методической и учебной литературы;</a:t>
            </a:r>
          </a:p>
          <a:p>
            <a:r>
              <a:rPr lang="ru-RU" sz="2400" dirty="0">
                <a:latin typeface="Bookman Old Style" pitchFamily="18" charset="0"/>
              </a:rPr>
              <a:t>- ознакомление с работай своих коллег, обмен мнениями по вопросам организации педагогического процесса, методики воспитания и обучения детей;</a:t>
            </a:r>
          </a:p>
          <a:p>
            <a:r>
              <a:rPr lang="ru-RU" sz="2400" dirty="0">
                <a:latin typeface="Bookman Old Style" pitchFamily="18" charset="0"/>
              </a:rPr>
              <a:t>- разработка и практическая апробация системы работы по конкретному разделу программы воспитания и обучения;</a:t>
            </a:r>
          </a:p>
          <a:p>
            <a:r>
              <a:rPr lang="ru-RU" sz="2400" dirty="0">
                <a:latin typeface="Bookman Old Style" pitchFamily="18" charset="0"/>
              </a:rPr>
              <a:t>- создание собственных методических пособий, атрибутов для детских игр и т.д.</a:t>
            </a:r>
          </a:p>
        </p:txBody>
      </p:sp>
    </p:spTree>
    <p:extLst>
      <p:ext uri="{BB962C8B-B14F-4D97-AF65-F5344CB8AC3E}">
        <p14:creationId xmlns:p14="http://schemas.microsoft.com/office/powerpoint/2010/main" val="30386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8136904" cy="57606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ru-RU" sz="2800" dirty="0">
                <a:solidFill>
                  <a:srgbClr val="FF9900"/>
                </a:solidFill>
                <a:latin typeface="Bookman Old Style" pitchFamily="18" charset="0"/>
              </a:rPr>
              <a:t>Ф</a:t>
            </a:r>
            <a:r>
              <a:rPr lang="ru-RU" sz="2800" dirty="0" smtClean="0">
                <a:solidFill>
                  <a:srgbClr val="FF9900"/>
                </a:solidFill>
                <a:latin typeface="Bookman Old Style" pitchFamily="18" charset="0"/>
              </a:rPr>
              <a:t>ормы </a:t>
            </a:r>
            <a:r>
              <a:rPr lang="ru-RU" sz="2800" dirty="0">
                <a:solidFill>
                  <a:srgbClr val="FF9900"/>
                </a:solidFill>
                <a:latin typeface="Bookman Old Style" pitchFamily="18" charset="0"/>
              </a:rPr>
              <a:t>индивидуальной работы с </a:t>
            </a:r>
            <a:r>
              <a:rPr lang="ru-RU" sz="2800" dirty="0" smtClean="0">
                <a:solidFill>
                  <a:srgbClr val="FF9900"/>
                </a:solidFill>
                <a:latin typeface="Bookman Old Style" pitchFamily="18" charset="0"/>
              </a:rPr>
              <a:t>воспитателями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</a:p>
          <a:p>
            <a:pPr algn="ctr"/>
            <a:endParaRPr lang="ru-RU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*</a:t>
            </a:r>
            <a:r>
              <a:rPr lang="ru-RU" sz="2400" dirty="0" smtClean="0">
                <a:latin typeface="Bookman Old Style" pitchFamily="18" charset="0"/>
              </a:rPr>
              <a:t>собеседования </a:t>
            </a:r>
            <a:r>
              <a:rPr lang="ru-RU" sz="2400" dirty="0">
                <a:latin typeface="Bookman Old Style" pitchFamily="18" charset="0"/>
              </a:rPr>
              <a:t>в начале и конце </a:t>
            </a:r>
            <a:r>
              <a:rPr lang="ru-RU" sz="2400" dirty="0" smtClean="0">
                <a:latin typeface="Bookman Old Style" pitchFamily="18" charset="0"/>
              </a:rPr>
              <a:t>года;</a:t>
            </a:r>
          </a:p>
          <a:p>
            <a:pPr marL="0" indent="0"/>
            <a:r>
              <a:rPr lang="ru-RU" sz="2400" dirty="0" smtClean="0">
                <a:latin typeface="Bookman Old Style" pitchFamily="18" charset="0"/>
              </a:rPr>
              <a:t>*посещение </a:t>
            </a:r>
            <a:r>
              <a:rPr lang="ru-RU" sz="2400" dirty="0">
                <a:latin typeface="Bookman Old Style" pitchFamily="18" charset="0"/>
              </a:rPr>
              <a:t>и анализ занятий с целью </a:t>
            </a:r>
            <a:r>
              <a:rPr lang="ru-RU" sz="2400" dirty="0" smtClean="0">
                <a:latin typeface="Bookman Old Style" pitchFamily="18" charset="0"/>
              </a:rPr>
              <a:t>помощи;</a:t>
            </a:r>
          </a:p>
          <a:p>
            <a:pPr marL="0" indent="0"/>
            <a:r>
              <a:rPr lang="ru-RU" sz="2400" dirty="0" smtClean="0">
                <a:latin typeface="Bookman Old Style" pitchFamily="18" charset="0"/>
              </a:rPr>
              <a:t>*</a:t>
            </a:r>
            <a:r>
              <a:rPr lang="ru-RU" sz="2400" dirty="0" err="1" smtClean="0">
                <a:latin typeface="Bookman Old Style" pitchFamily="18" charset="0"/>
              </a:rPr>
              <a:t>микрогрупповая</a:t>
            </a:r>
            <a:r>
              <a:rPr lang="ru-RU" sz="2400" dirty="0" smtClean="0">
                <a:latin typeface="Bookman Old Style" pitchFamily="18" charset="0"/>
              </a:rPr>
              <a:t> работа ( объединение </a:t>
            </a:r>
            <a:r>
              <a:rPr lang="ru-RU" sz="2400" dirty="0">
                <a:latin typeface="Bookman Old Style" pitchFamily="18" charset="0"/>
              </a:rPr>
              <a:t>педагогов в проблемные группы </a:t>
            </a:r>
            <a:r>
              <a:rPr lang="ru-RU" sz="2400" dirty="0" smtClean="0">
                <a:latin typeface="Bookman Old Style" pitchFamily="18" charset="0"/>
              </a:rPr>
              <a:t>на определённый фиксированный </a:t>
            </a:r>
            <a:r>
              <a:rPr lang="ru-RU" sz="2400" dirty="0">
                <a:latin typeface="Bookman Old Style" pitchFamily="18" charset="0"/>
              </a:rPr>
              <a:t>срок помогает решить, может быть, небольшую, но конкретную задачу, т.е. в данном случае происходит отказ от решения неких глобальных, отвлечённых педагогических проблем в пользу реальных </a:t>
            </a:r>
            <a:r>
              <a:rPr lang="ru-RU" sz="2400" dirty="0" smtClean="0">
                <a:latin typeface="Bookman Old Style" pitchFamily="18" charset="0"/>
              </a:rPr>
              <a:t>затруднений).</a:t>
            </a: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83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FF9900"/>
                </a:solidFill>
                <a:latin typeface="Bookman Old Style" pitchFamily="18" charset="0"/>
              </a:rPr>
              <a:t>С </a:t>
            </a:r>
            <a:r>
              <a:rPr lang="ru-RU" sz="2700" b="1" dirty="0">
                <a:solidFill>
                  <a:srgbClr val="FF9900"/>
                </a:solidFill>
                <a:latin typeface="Bookman Old Style" pitchFamily="18" charset="0"/>
              </a:rPr>
              <a:t>педагогическим коллективом используем следующие формы работы:</a:t>
            </a:r>
            <a:r>
              <a:rPr lang="ru-RU" sz="2700" dirty="0">
                <a:solidFill>
                  <a:srgbClr val="FF9900"/>
                </a:solidFill>
              </a:rPr>
              <a:t/>
            </a:r>
            <a:br>
              <a:rPr lang="ru-RU" sz="2700" dirty="0">
                <a:solidFill>
                  <a:srgbClr val="FF9900"/>
                </a:solidFill>
              </a:rPr>
            </a:br>
            <a:endParaRPr lang="ru-RU" sz="2700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530" y="1124744"/>
            <a:ext cx="7520940" cy="5208692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latin typeface="Bookman Old Style" pitchFamily="18" charset="0"/>
              </a:rPr>
              <a:t>Педагогические </a:t>
            </a:r>
            <a:r>
              <a:rPr lang="ru-RU" sz="1800" dirty="0">
                <a:latin typeface="Bookman Old Style" pitchFamily="18" charset="0"/>
              </a:rPr>
              <a:t>мастерские, где ставиться цель: обмен опыта работы педагогов имеющих разные квалификационные категории.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>
                <a:latin typeface="Bookman Old Style" pitchFamily="18" charset="0"/>
              </a:rPr>
              <a:t>Мастер-класс; передача высококвалифицированными педагогами своего опыта.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>
                <a:latin typeface="Bookman Old Style" pitchFamily="18" charset="0"/>
              </a:rPr>
              <a:t>Консультации молодых педагогов: цель – помощь в адаптации и знакомство с системой работы, направленной на повышение педагогической грамотности молодых специалистов и воспитателей, имеющих перерыв в работе.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>
                <a:latin typeface="Bookman Old Style" pitchFamily="18" charset="0"/>
              </a:rPr>
              <a:t>Методическое объединение. Цель – повышение профессионального уровня педагогов.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>
                <a:latin typeface="Bookman Old Style" pitchFamily="18" charset="0"/>
              </a:rPr>
              <a:t>Семинары-практикумы, деловые игры, </a:t>
            </a:r>
            <a:r>
              <a:rPr lang="ru-RU" sz="1800" dirty="0" err="1">
                <a:latin typeface="Bookman Old Style" pitchFamily="18" charset="0"/>
              </a:rPr>
              <a:t>взаимопросмотры</a:t>
            </a:r>
            <a:r>
              <a:rPr lang="ru-RU" sz="1800" dirty="0">
                <a:latin typeface="Bookman Old Style" pitchFamily="18" charset="0"/>
              </a:rPr>
              <a:t>, творческие отчёты,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41557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309</TotalTime>
  <Words>543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Углы</vt:lpstr>
      <vt:lpstr>Совершенствование методической работы в ДОУ</vt:lpstr>
      <vt:lpstr>Основная деятельность старшего воспитателя это</vt:lpstr>
      <vt:lpstr>Помощь старшего воспитателя заключается:</vt:lpstr>
      <vt:lpstr>Презентация PowerPoint</vt:lpstr>
      <vt:lpstr> План оформления индивидуального образовательного маршрута педагога  </vt:lpstr>
      <vt:lpstr>Презентация PowerPoint</vt:lpstr>
      <vt:lpstr> Самообразование включает в себя: </vt:lpstr>
      <vt:lpstr>Презентация PowerPoint</vt:lpstr>
      <vt:lpstr>  С педагогическим коллективом используем следующие формы работы: </vt:lpstr>
      <vt:lpstr>Педагогические мастерские</vt:lpstr>
      <vt:lpstr>Мастер-класс</vt:lpstr>
      <vt:lpstr>Методическое  объединение</vt:lpstr>
      <vt:lpstr>  Музыкально-литературные гостиные</vt:lpstr>
      <vt:lpstr>Деловые игры </vt:lpstr>
      <vt:lpstr>                      Смотры -конкурсы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методической работы в ДОУ</dc:title>
  <dc:creator>User</dc:creator>
  <cp:lastModifiedBy>User</cp:lastModifiedBy>
  <cp:revision>47</cp:revision>
  <dcterms:created xsi:type="dcterms:W3CDTF">2015-04-29T12:15:19Z</dcterms:created>
  <dcterms:modified xsi:type="dcterms:W3CDTF">2019-03-25T11:02:06Z</dcterms:modified>
</cp:coreProperties>
</file>