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95" r:id="rId10"/>
    <p:sldId id="281" r:id="rId11"/>
    <p:sldId id="282" r:id="rId12"/>
    <p:sldId id="297" r:id="rId13"/>
    <p:sldId id="298" r:id="rId14"/>
    <p:sldId id="323" r:id="rId15"/>
    <p:sldId id="321" r:id="rId16"/>
    <p:sldId id="320" r:id="rId17"/>
    <p:sldId id="319" r:id="rId18"/>
    <p:sldId id="318" r:id="rId19"/>
    <p:sldId id="317" r:id="rId20"/>
    <p:sldId id="324" r:id="rId21"/>
    <p:sldId id="316" r:id="rId2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>
        <p:scale>
          <a:sx n="64" d="100"/>
          <a:sy n="64" d="100"/>
        </p:scale>
        <p:origin x="-3630" y="-6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357A7-78A1-44E6-898D-0FB511806DB6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C472-7285-42BC-AB52-BD325259C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DB436-FA46-402C-AEAE-112F9E164D6C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014"/>
            <a:ext cx="6858000" cy="91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484784" y="467544"/>
            <a:ext cx="4176464" cy="165618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«Светлячки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b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воспитатель </a:t>
            </a:r>
            <a:r>
              <a:rPr lang="ru-RU" sz="3600" b="1" i="1" dirty="0" err="1" smtClean="0">
                <a:solidFill>
                  <a:schemeClr val="accent4">
                    <a:lumMod val="75000"/>
                  </a:schemeClr>
                </a:solidFill>
              </a:rPr>
              <a:t>Склюева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 Н.В.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2339752"/>
            <a:ext cx="5616624" cy="262483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СЕНСОРНОЕ  РАЗВИТИЕ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ДЕТЕЙ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РАННЕГО ВОЗРАСТА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122" name="Picture 2" descr="C:\Users\ВАСЕК\Desktop\пособия САД\DSC_04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16832" y="6444208"/>
            <a:ext cx="3018626" cy="1656184"/>
          </a:xfrm>
          <a:prstGeom prst="rect">
            <a:avLst/>
          </a:prstGeom>
          <a:noFill/>
        </p:spPr>
      </p:pic>
      <p:pic>
        <p:nvPicPr>
          <p:cNvPr id="5123" name="Picture 3" descr="C:\Users\ВАСЕК\Desktop\пособия САД\DSC_04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74489">
            <a:off x="3645024" y="2051720"/>
            <a:ext cx="2284422" cy="2016224"/>
          </a:xfrm>
          <a:prstGeom prst="rect">
            <a:avLst/>
          </a:prstGeom>
          <a:noFill/>
        </p:spPr>
      </p:pic>
      <p:pic>
        <p:nvPicPr>
          <p:cNvPr id="5124" name="Picture 4" descr="C:\Users\ВАСЕК\Desktop\пособия САД\DSC_04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69322">
            <a:off x="1628800" y="1115616"/>
            <a:ext cx="1944216" cy="2051489"/>
          </a:xfrm>
          <a:prstGeom prst="rect">
            <a:avLst/>
          </a:prstGeom>
          <a:noFill/>
        </p:spPr>
      </p:pic>
      <p:pic>
        <p:nvPicPr>
          <p:cNvPr id="5125" name="Picture 5" descr="C:\Users\ВАСЕК\Desktop\пособия САД\DSC_045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238522">
            <a:off x="3700786" y="4568267"/>
            <a:ext cx="2304256" cy="1553030"/>
          </a:xfrm>
          <a:prstGeom prst="rect">
            <a:avLst/>
          </a:prstGeom>
          <a:noFill/>
        </p:spPr>
      </p:pic>
      <p:pic>
        <p:nvPicPr>
          <p:cNvPr id="5126" name="Picture 6" descr="C:\Users\ВАСЕК\Desktop\пособия САД\DSC_045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218902">
            <a:off x="933088" y="4145201"/>
            <a:ext cx="2594611" cy="17578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0688" y="683568"/>
            <a:ext cx="5832648" cy="18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«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Разложи по цвету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3074" name="Picture 2" descr="C:\Users\ВАСЕК\Desktop\пособия САД\DSC_04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60613">
            <a:off x="1110096" y="2477567"/>
            <a:ext cx="2420888" cy="1624956"/>
          </a:xfrm>
          <a:prstGeom prst="rect">
            <a:avLst/>
          </a:prstGeom>
          <a:noFill/>
        </p:spPr>
      </p:pic>
      <p:pic>
        <p:nvPicPr>
          <p:cNvPr id="3075" name="Picture 3" descr="C:\Users\ВАСЕК\Desktop\пособия САД\DSC_04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22711">
            <a:off x="3777871" y="2266654"/>
            <a:ext cx="2541057" cy="1705616"/>
          </a:xfrm>
          <a:prstGeom prst="rect">
            <a:avLst/>
          </a:prstGeom>
          <a:noFill/>
        </p:spPr>
      </p:pic>
      <p:pic>
        <p:nvPicPr>
          <p:cNvPr id="3076" name="Picture 4" descr="C:\Users\ВАСЕК\Desktop\пособия САД\DSC_04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32856" y="4139952"/>
            <a:ext cx="3384376" cy="2066803"/>
          </a:xfrm>
          <a:prstGeom prst="rect">
            <a:avLst/>
          </a:prstGeom>
          <a:noFill/>
        </p:spPr>
      </p:pic>
      <p:pic>
        <p:nvPicPr>
          <p:cNvPr id="3077" name="Picture 5" descr="C:\Users\ВАСЕК\Desktop\пособия САД\DSC_04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68760" y="6300192"/>
            <a:ext cx="476631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68760" y="971600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11F63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«Разноцветные </a:t>
            </a:r>
            <a:r>
              <a:rPr lang="ru-RU" sz="4800" b="1" dirty="0" smtClean="0">
                <a:solidFill>
                  <a:srgbClr val="A11F63"/>
                </a:solidFill>
                <a:latin typeface="Monotype Corsiva" pitchFamily="66" charset="0"/>
                <a:ea typeface="+mj-ea"/>
                <a:cs typeface="+mj-cs"/>
              </a:rPr>
              <a:t>дорожки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11F63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A11F63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099" name="Picture 3" descr="C:\Users\ВАСЕК\Desktop\пособия САД\DSC_04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9147" y="3103111"/>
            <a:ext cx="4176464" cy="3557121"/>
          </a:xfrm>
          <a:prstGeom prst="rect">
            <a:avLst/>
          </a:prstGeom>
          <a:noFill/>
        </p:spPr>
      </p:pic>
      <p:pic>
        <p:nvPicPr>
          <p:cNvPr id="2050" name="Picture 2" descr="C:\Users\НАДЯ\Pictures\Новая папка\IMG_20171206_165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13" y="2771800"/>
            <a:ext cx="46121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8720" y="683568"/>
            <a:ext cx="525658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«Игры с прищепками»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68760" y="4355976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</a:t>
            </a:r>
            <a:r>
              <a:rPr lang="ru-RU" sz="4800" b="1" noProof="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ДОРОЖКИ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171" name="Picture 3" descr="C:\Users\ВАСЕК\Desktop\пособия САД\DSC_04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16832" y="1907704"/>
            <a:ext cx="3672408" cy="2767881"/>
          </a:xfrm>
          <a:prstGeom prst="rect">
            <a:avLst/>
          </a:prstGeom>
          <a:noFill/>
        </p:spPr>
      </p:pic>
      <p:pic>
        <p:nvPicPr>
          <p:cNvPr id="3074" name="Picture 2" descr="C:\Users\НАДЯ\Pictures\Новая папка\IMG_20171205_174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5436096"/>
            <a:ext cx="413107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1115616"/>
            <a:ext cx="4464496" cy="33123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Воспитатели в саду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Создают детям уют,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Сказки малышам читают,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Песенки для них поют,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Занимаются, играют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Прямо с самого утра.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Развиваться помогает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Сенсорная им игра.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ВАСЕК\Desktop\IMG_14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12776" y="4644008"/>
            <a:ext cx="4416491" cy="3312368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4211960"/>
            <a:ext cx="441649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632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539552"/>
            <a:ext cx="4824536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ЦВЕТ И ФОРМУ </a:t>
            </a:r>
            <a:b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РАЗЛИЧАТЬ,</a:t>
            </a:r>
            <a:endParaRPr lang="ru-RU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0" name="Picture 2" descr="C:\Users\ВАСЕК\Desktop\IMG_14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0808" y="5508104"/>
            <a:ext cx="4032448" cy="2736304"/>
          </a:xfrm>
          <a:prstGeom prst="rect">
            <a:avLst/>
          </a:prstGeom>
          <a:noFill/>
        </p:spPr>
      </p:pic>
      <p:pic>
        <p:nvPicPr>
          <p:cNvPr id="6146" name="Picture 2" descr="C:\Users\ВАСЕК\Desktop\IMG_14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0808" y="2555776"/>
            <a:ext cx="4077072" cy="2736304"/>
          </a:xfrm>
          <a:prstGeom prst="rect">
            <a:avLst/>
          </a:prstGeom>
          <a:noFill/>
        </p:spPr>
      </p:pic>
      <p:pic>
        <p:nvPicPr>
          <p:cNvPr id="7170" name="Picture 2" descr="C:\Users\НАДЯ\Pictures\Новая папка\IMG_20171205_161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99" y="2555776"/>
            <a:ext cx="4416490" cy="27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ДЯ\Pictures\Новая папка\IMG_20171205_162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99" y="5276538"/>
            <a:ext cx="443904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pic>
        <p:nvPicPr>
          <p:cNvPr id="9219" name="Picture 3" descr="C:\Users\ВАСЕК\Desktop\IMG_14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4765" y="2555776"/>
            <a:ext cx="4248472" cy="3186354"/>
          </a:xfrm>
          <a:prstGeom prst="rect">
            <a:avLst/>
          </a:prstGeom>
          <a:noFill/>
        </p:spPr>
      </p:pic>
      <p:pic>
        <p:nvPicPr>
          <p:cNvPr id="7" name="Picture 2" descr="C:\Users\НАДЯ\Pictures\Новая папка\IMG_20171205_160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18" y="1979713"/>
            <a:ext cx="464247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899592"/>
            <a:ext cx="4536504" cy="18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МОЗАЙКУ,ПАЗЛЫ СОБИРАТЬ,</a:t>
            </a:r>
            <a:endParaRPr lang="ru-RU" dirty="0"/>
          </a:p>
        </p:txBody>
      </p:sp>
      <p:pic>
        <p:nvPicPr>
          <p:cNvPr id="7172" name="Picture 4" descr="C:\Users\ВАСЕК\Desktop\IMG_14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0808" y="5508104"/>
            <a:ext cx="3645024" cy="2733768"/>
          </a:xfrm>
          <a:prstGeom prst="rect">
            <a:avLst/>
          </a:prstGeom>
          <a:noFill/>
        </p:spPr>
      </p:pic>
      <p:pic>
        <p:nvPicPr>
          <p:cNvPr id="6147" name="Picture 3" descr="C:\Users\НАДЯ\Pictures\Новая папка\IMG_20171205_160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76" y="5417473"/>
            <a:ext cx="4660315" cy="28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ДЯ\Pictures\Новая папка\IMG_20171206_165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18" y="2339752"/>
            <a:ext cx="4532354" cy="30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899592"/>
            <a:ext cx="4752528" cy="273630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ПОСУДКОЙ В УГОЛКЕ ИГРАТЬ,</a:t>
            </a:r>
            <a:endParaRPr lang="ru-RU" dirty="0"/>
          </a:p>
        </p:txBody>
      </p:sp>
      <p:pic>
        <p:nvPicPr>
          <p:cNvPr id="8194" name="Picture 2" descr="C:\Users\ВАСЕК\Desktop\IMG_14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4784" y="3923928"/>
            <a:ext cx="4464495" cy="3348371"/>
          </a:xfrm>
          <a:prstGeom prst="rect">
            <a:avLst/>
          </a:prstGeom>
          <a:noFill/>
        </p:spPr>
      </p:pic>
      <p:pic>
        <p:nvPicPr>
          <p:cNvPr id="3074" name="Picture 2" descr="C:\Users\НАДЯ\Pictures\Новая папка\IMG_20171205_164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203847"/>
            <a:ext cx="4896543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467544"/>
            <a:ext cx="4608512" cy="208823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И НАШИ РУЧКИ РАЗВИВАТЬ.</a:t>
            </a:r>
            <a:endParaRPr lang="ru-RU" dirty="0"/>
          </a:p>
        </p:txBody>
      </p:sp>
      <p:pic>
        <p:nvPicPr>
          <p:cNvPr id="10242" name="Picture 2" descr="C:\Users\ВАСЕК\Desktop\IMG_14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7425" y="4198820"/>
            <a:ext cx="3528392" cy="2646294"/>
          </a:xfrm>
          <a:prstGeom prst="rect">
            <a:avLst/>
          </a:prstGeom>
          <a:noFill/>
        </p:spPr>
      </p:pic>
      <p:pic>
        <p:nvPicPr>
          <p:cNvPr id="4098" name="Picture 2" descr="C:\Users\НАДЯ\Pictures\Новая папка\IMG_20171205_161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2411760"/>
            <a:ext cx="49685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899592"/>
            <a:ext cx="4536504" cy="345638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Сенсорное развитие ребенка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это развитие его восприятия и формирование представлений о свойствах предметов и различных явлениях окружающего мира.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4283968"/>
            <a:ext cx="5966420" cy="403244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НАДЯ\Pictures\Новая папка\IMG_20171205_160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5" y="4067944"/>
            <a:ext cx="475252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5536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0"/>
            <a:ext cx="4608512" cy="2555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8760" y="1259631"/>
            <a:ext cx="46805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Значение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сенсорного воспитания состоит в том, что оно: 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является основой для интеллектуального развития;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упорядочивает хаотичные представления ребенка, полученные при взаимодействии с внешним миром;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развивает наблюдательность;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готовит к реальной жизни;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позитивно влияет на эстетическое чувство;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является основой для развития воображения;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развивает внимание;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дает ребенку возможность овладеть новыми способами предметно-познавательной деятельности;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обеспечивает усвоение сенсорных эталонов;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обеспечивает освоение навыков учебной деятельности;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влияет на расширение словарного запаса ребенка;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влияет на развитие зрительной, слуховой, моторной, образной и других видов памяти.</a:t>
            </a:r>
          </a:p>
        </p:txBody>
      </p:sp>
    </p:spTree>
    <p:extLst>
      <p:ext uri="{BB962C8B-B14F-4D97-AF65-F5344CB8AC3E}">
        <p14:creationId xmlns:p14="http://schemas.microsoft.com/office/powerpoint/2010/main" val="2960187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971600"/>
            <a:ext cx="4824536" cy="34563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ЗА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ВНИМАНИЕ!!!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ВАСЕК\Desktop\IMG_13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2736" y="4860032"/>
            <a:ext cx="4968552" cy="3085207"/>
          </a:xfrm>
          <a:prstGeom prst="rect">
            <a:avLst/>
          </a:prstGeom>
          <a:noFill/>
        </p:spPr>
      </p:pic>
      <p:pic>
        <p:nvPicPr>
          <p:cNvPr id="5122" name="Picture 2" descr="C:\Users\НАДЯ\Pictures\Новая папка\IMG_20171205_160105_3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3995936"/>
            <a:ext cx="48965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539552"/>
            <a:ext cx="4680520" cy="578999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Сенсорные ощущения могут быть разными: 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зрительные ощущения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ребенок видит контраст между светом и темнотой, различает цвета и оттенки, форму и величину предметов, их количество и расположение в пространстве;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5364088"/>
            <a:ext cx="4896544" cy="30243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слуховые ощущения –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ребенок слышит разнообразные звуки – музыку, звуки природы, шумы города, человеческую речь, и учится их различать;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971600"/>
            <a:ext cx="4968552" cy="7920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• </a:t>
            </a: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осязательные ощущения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ребенок ощущает посредством прикосновений, ощупывания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по фактуре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материалов,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поверхности различных по величине и форме предметов, гладит животных, обнимает близких ему людей; </a:t>
            </a:r>
            <a:endParaRPr lang="ru-RU" sz="27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вкусовые ощущения –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ребенок пробует и учится различать на вкус разнообразные продукты питания и блюда. </a:t>
            </a:r>
          </a:p>
          <a:p>
            <a:pPr algn="ctr">
              <a:buNone/>
            </a:pP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4499992"/>
            <a:ext cx="4824536" cy="375624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Сенсорное воспитание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это целенаправленное совершенствование, развитие у детей сенсорных процессов (ощущений, восприятий, представлений)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НАДЯ\Pictures\Новая папка\IMG_20171205_160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971600"/>
            <a:ext cx="43924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1043608"/>
            <a:ext cx="4824536" cy="7340635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Целью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сенсорного воспитания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является формирование сенсорных способностей у малышей.</a:t>
            </a:r>
          </a:p>
          <a:p>
            <a:pPr algn="ctr">
              <a:spcBef>
                <a:spcPct val="50000"/>
              </a:spcBef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3333FF"/>
                </a:solidFill>
                <a:latin typeface="Poor Richard" pitchFamily="18" charset="0"/>
              </a:rPr>
              <a:t>	</a:t>
            </a:r>
            <a:r>
              <a:rPr lang="ru-RU" sz="3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 этой основе выделяются следующие</a:t>
            </a:r>
            <a:r>
              <a:rPr lang="ru-RU" sz="3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задачи:</a:t>
            </a:r>
          </a:p>
          <a:p>
            <a:pPr algn="ctr">
              <a:lnSpc>
                <a:spcPct val="135000"/>
              </a:lnSpc>
              <a:buClr>
                <a:srgbClr val="FF3300"/>
              </a:buCl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Формирование у детей систем </a:t>
            </a:r>
            <a:r>
              <a:rPr lang="ru-RU" b="1" dirty="0" err="1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перцептивных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действий</a:t>
            </a:r>
          </a:p>
          <a:p>
            <a:pPr algn="ctr">
              <a:lnSpc>
                <a:spcPct val="170000"/>
              </a:lnSpc>
              <a:buClr>
                <a:srgbClr val="FF0000"/>
              </a:buClr>
              <a:buNone/>
            </a:pP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→Формирование у детей систем сенсорных эталонов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b="1" dirty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ru-RU" b="1" dirty="0" smtClean="0">
                <a:solidFill>
                  <a:srgbClr val="0000B4"/>
                </a:solidFill>
                <a:latin typeface="Poor Richard" pitchFamily="18" charset="0"/>
              </a:rPr>
              <a:t> 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Формирование у детей умений самостоятельно применять системы </a:t>
            </a:r>
            <a:r>
              <a:rPr lang="ru-RU" b="1" dirty="0" err="1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перцептивных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действий и системы эталонов в практической и познавательной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32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43608"/>
            <a:ext cx="6172200" cy="20162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0070C0"/>
              </a:contourClr>
            </a:sp3d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Сенсорные эталоны –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общепринятые образцы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внешних свойств предметов.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2915816"/>
            <a:ext cx="4752528" cy="5252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ЭТАЛОННАЯ СИСТЕМА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ФОРМЫ: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ЦВЕТА: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ВЕЛИЧИНЫ: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2060848" y="3995936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924944" y="3995936"/>
            <a:ext cx="698500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717032" y="3995936"/>
            <a:ext cx="1150938" cy="7191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4941168" y="3995936"/>
            <a:ext cx="1079500" cy="7191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1268760" y="3995936"/>
            <a:ext cx="865188" cy="7191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628800" y="5436096"/>
            <a:ext cx="792162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628800" y="6084168"/>
            <a:ext cx="7921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708920" y="5436096"/>
            <a:ext cx="792162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708920" y="6084168"/>
            <a:ext cx="792162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3789040" y="5436096"/>
            <a:ext cx="792162" cy="431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4869160" y="5436096"/>
            <a:ext cx="792162" cy="431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789040" y="6084168"/>
            <a:ext cx="792162" cy="431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4869160" y="6084168"/>
            <a:ext cx="792162" cy="431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1772816" y="7164288"/>
            <a:ext cx="1214437" cy="1214438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3501008" y="7524328"/>
            <a:ext cx="854075" cy="863600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4941168" y="7884368"/>
            <a:ext cx="504825" cy="504825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1187624"/>
            <a:ext cx="4824536" cy="106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Основные задачи</a:t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сенсорного воспитания </a:t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 рождения до 4-х лет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0768" y="2483768"/>
            <a:ext cx="4680520" cy="64807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1-й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Следует создать для малыша условия, чтобы он мог следить за движущимися игрушками, хватать предметы разной формы и величины</a:t>
            </a:r>
          </a:p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2-3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дети должны научиться выделять,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</a:t>
            </a:r>
          </a:p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 детей формируют сенсорные эталоны. Одновременно с формированием эталонов необходимо учить детей способам обследования предметов: их группировке по цвету и форме вокруг образцов – эталонов, последовательному осмотру и описанию формы, выполнению все более сложных глазомерных действий. Наконец, в качестве особой задачи выступает необходимость развивать у детей аналитическое восприятие.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4067944"/>
            <a:ext cx="4680520" cy="12241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РАЗВИВАЮЩАЯ СРЕДА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ВАСЕК\Desktop\IMG_14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4784" y="5508104"/>
            <a:ext cx="4392488" cy="2784567"/>
          </a:xfrm>
          <a:prstGeom prst="rect">
            <a:avLst/>
          </a:prstGeom>
          <a:noFill/>
        </p:spPr>
      </p:pic>
      <p:pic>
        <p:nvPicPr>
          <p:cNvPr id="6" name="Picture 2" descr="C:\Users\ВАСЕК\Desktop\IMG_14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56792" y="1115616"/>
            <a:ext cx="4315211" cy="2808312"/>
          </a:xfrm>
          <a:prstGeom prst="rect">
            <a:avLst/>
          </a:prstGeom>
          <a:noFill/>
        </p:spPr>
      </p:pic>
      <p:pic>
        <p:nvPicPr>
          <p:cNvPr id="2050" name="Picture 2" descr="C:\Users\НАДЯ\Pictures\Новая папка\IMG_20171205_1741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26" y="5508104"/>
            <a:ext cx="4823377" cy="28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321</Words>
  <Application>Microsoft Office PowerPoint</Application>
  <PresentationFormat>Экран (4:3)</PresentationFormat>
  <Paragraphs>50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«Светлячки» воспитатель Склюева Н.В.</vt:lpstr>
      <vt:lpstr>Сенсорное развитие ребенка – это развитие его восприятия и формирование представлений о свойствах предметов и различных явлениях окружающего мира.</vt:lpstr>
      <vt:lpstr>Сенсорные ощущения могут быть разными:   • зрительные ощущения – ребенок видит контраст между светом и темнотой, различает цвета и оттенки, форму и величину предметов, их количество и расположение в пространстве;  </vt:lpstr>
      <vt:lpstr>Презентация PowerPoint</vt:lpstr>
      <vt:lpstr>Сенсорное воспитание – это целенаправленное совершенствование, развитие у детей сенсорных процессов (ощущений, восприятий, представлений) . </vt:lpstr>
      <vt:lpstr>Презентация PowerPoint</vt:lpstr>
      <vt:lpstr>Сенсорные эталоны –  это общепринятые образцы  внешних свойств предметов. </vt:lpstr>
      <vt:lpstr>Основные задачи  сенсорного воспитания  от рождения до 4-х лет</vt:lpstr>
      <vt:lpstr>РАЗВИВАЮЩАЯ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Воспитатели в саду Создают детям уют, Сказки малышам читают, Песенки для них поют, Занимаются, играют Прямо с самого утра. Развиваться помогает Сенсорная им игра.</vt:lpstr>
      <vt:lpstr>ЦВЕТ И ФОРМУ  РАЗЛИЧАТЬ,</vt:lpstr>
      <vt:lpstr>Презентация PowerPoint</vt:lpstr>
      <vt:lpstr>МОЗАЙКУ,ПАЗЛЫ СОБИРАТЬ,</vt:lpstr>
      <vt:lpstr>ПОСУДКОЙ В УГОЛКЕ ИГРАТЬ,</vt:lpstr>
      <vt:lpstr>И НАШИ РУЧКИ РАЗВИВАТЬ.</vt:lpstr>
      <vt:lpstr>Презентация PowerPoint</vt:lpstr>
      <vt:lpstr>СПАСИБО  ЗА  ВНИМАНИЕ!!!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ВАСЕК</dc:creator>
  <cp:lastModifiedBy>User</cp:lastModifiedBy>
  <cp:revision>62</cp:revision>
  <dcterms:created xsi:type="dcterms:W3CDTF">2013-03-31T06:12:45Z</dcterms:created>
  <dcterms:modified xsi:type="dcterms:W3CDTF">2018-02-02T03:46:13Z</dcterms:modified>
</cp:coreProperties>
</file>